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20.xml" ContentType="application/inkml+xml"/>
  <Override PartName="/ppt/ink/ink21.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91" r:id="rId3"/>
    <p:sldId id="271" r:id="rId4"/>
    <p:sldId id="258" r:id="rId5"/>
    <p:sldId id="260" r:id="rId6"/>
    <p:sldId id="262" r:id="rId7"/>
    <p:sldId id="263" r:id="rId8"/>
    <p:sldId id="264" r:id="rId9"/>
    <p:sldId id="265" r:id="rId10"/>
    <p:sldId id="266" r:id="rId11"/>
    <p:sldId id="268" r:id="rId12"/>
    <p:sldId id="267" r:id="rId13"/>
    <p:sldId id="269" r:id="rId14"/>
    <p:sldId id="270" r:id="rId15"/>
    <p:sldId id="259" r:id="rId16"/>
    <p:sldId id="273" r:id="rId17"/>
    <p:sldId id="274" r:id="rId18"/>
    <p:sldId id="276" r:id="rId19"/>
    <p:sldId id="280" r:id="rId20"/>
    <p:sldId id="275" r:id="rId21"/>
    <p:sldId id="272" r:id="rId22"/>
    <p:sldId id="277" r:id="rId23"/>
    <p:sldId id="278" r:id="rId24"/>
    <p:sldId id="281" r:id="rId25"/>
    <p:sldId id="282" r:id="rId26"/>
    <p:sldId id="283" r:id="rId27"/>
    <p:sldId id="284" r:id="rId28"/>
    <p:sldId id="285" r:id="rId29"/>
    <p:sldId id="286" r:id="rId30"/>
    <p:sldId id="279"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211"/>
    <p:restoredTop sz="66913"/>
  </p:normalViewPr>
  <p:slideViewPr>
    <p:cSldViewPr snapToGrid="0" snapToObjects="1">
      <p:cViewPr varScale="1">
        <p:scale>
          <a:sx n="56" d="100"/>
          <a:sy n="56" d="100"/>
        </p:scale>
        <p:origin x="208"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0:57.471"/>
    </inkml:context>
    <inkml:brush xml:id="br0">
      <inkml:brushProperty name="width" value="0.2" units="cm"/>
      <inkml:brushProperty name="height" value="0.2" units="cm"/>
      <inkml:brushProperty name="color" value="#E71224"/>
    </inkml:brush>
  </inkml:definitions>
  <inkml:trace contextRef="#ctx0" brushRef="#br0">0 251 24575,'51'0'0,"24"0"0,13 0-1639,-22 0 1,4 0 1611,5 0 1,2 0 26,10 0 0,1 0-1091,4 0 1,3 0 1090,-28 0 0,0 0 0,2 0 0,3 0 0,0 0 0,1 0 0,4 0 0,1 0 0,-1 0 0,1 0 0,-1 0 0,-1 0 0,-6 0 0,-2 0 0,1 0 0,2 0 0,1 0 0,-3 0 0,19 0 0,0 0 0,11 0 0,1 0 0,-13 0 0,1 0-347,11 0 0,0 0 347,-17 0 0,2 0 0,3 0 0,8 0 0,-6 0 0,3 0 0,1 0 0,-7 0 0,6 0 0,4 0 0,-8 0 0,5 0 0,-1 0 0,-7 0 0,-7 0 0,-5 0 0,6 0-573,7 0 0,8 0 0,-1 0 1,-13 0 572,5 0 0,-9 0 0,5 0 0,-2 0 105,-4 0 1,-1 0-106,0 0 0,-1 0 0,-4 0 0,-1 0 0,4 0 0,-2 0 0,-6 0 0,-1 0 0,8 0 0,1 0 0,-3 0 0,0 0 0,0 0 0,0 0 0,4 0 0,-1 0 0,-9 0 0,0 0 0,9 1 0,1-2 0,-6-6 0,1-1 0,11-1 0,1-1 282,-5-2 1,0-1-283,11-4 0,0 1 0,-10 6 0,-1 1 0,6-4 0,-2 1 437,-23 4 1,-2 1-438,11-1 0,-2 1 0,32-1 0,-39 2 0,2-1 0,8 2 0,-1 1 0,-11 0 0,-1 0 0,0-3 0,-1 1 0,4 5 0,-4 0 2562,18-10-2562,28 10 0,-15-5 0,1 0 0,-2 4 0,-10-4 1196,-9 6-1196,-7 0 1850,-2 0-1850,-7 0 1180,0 0-1180,0 0 57,-7 0-57,5 0 0,-5 0 0,7 0 0,0 0 0,0 0 0,7 0 0,-6 0 0,14 6 0,-14-5 0,13 10 0,-12-4 0,5 0 0,-8 3 0,1-3 0,0-1 0,0 4 0,-1-8 0,1 3 0,7-5 0,-5 0 0,30 0 0,-33 0 0,31 0 0,-19 0 0,7 0 0,6 0 0,-7 0 0,16 0 0,-20 0 0,19 0 0,-15 0 0,2 0 0,13 0 0,-13 0 0,-3 0 0,0 0 0,7 0-334,2 0 1,0 0 333,-1 0 0,21 0 0,-12 0 0,-7 0-256,8 0 256,1 0 0,-9 0 0,6 0 0,-13 6 0,5 1 0,-8 5 0,8 7 0,1 2 0,-6-1 0,-17-3 0,-1 0 0,8-1 0,-8-3 0,0 1 0,10 4 0,21-3 0,-13 4 0,-2-7 0,-10 0 659,-14-1-659,-1-4 264,-7-2-264,-5-5 0,-2 0 0,-11 4 0,5-3 0,-5 2 0,6 2 0,8 5 0,-1 1 0,9 3 0,-10 1 0,5-3 0,-5 2 0,10-8 0,28-1 0,10-5 0,11 0 0,4-6 0,-24 4 0,7-4 0,-9 6 0,-8 1 0,3-2-521,-8-2 0,2-1 521,20 4 0,3-1 0,-7-6 0,-1-1 0,-4 4 0,1 0 0,10-1 0,-2 0 0,-22 2 0,0 0 0,14-1 0,0 1 0,33 1 0,-45-2 0,1 1 0,2 3 0,-1 0-194,30 0 194,7 0 0,-9-6 0,-1 4 0,-7-4 0,-3 6 0,-15 0 0,6 0 0,-6 0 1032,0 0-1032,-2 0 204,-8 0-204,-5 0 0,4 0 0,-5 0 0,7 0 0,-1 0 0,1 0 0,7 0 0,2 0 0,24 0 0,-19 0 0,17 0 0,-22 0 0,16 0 0,-7 0 0,6 0 0,10 0 0,-21 0 0,-8 0 0,2 0 0,17 0 0,-17 0 0,1 0-459,38 0 459,-42 0 0,0 0 0,5 0 0,0 0 0,1 0 0,0 0-597,4 0 1,2 0 596,4 0 0,0 0 0,-3 0 0,-1 0-296,-4 0 1,-2 0 295,-1 0 0,-2 0 0,39 7 0,-42-6 0,0-1 0,42 7 0,-2-7-203,-18 5 203,-2-3 0,0 9 0,12-9 0,-8 9 0,22-9 0,-13 10 206,-35-11 1,3-1-207,26 6 0,1 1 0,-16-2 0,0-1-27,21 0 1,1 0 26,-17-1 0,-3 1 0,0-1 0,-3 0 0,-8 1 0,-2 0 0,3-1 0,-3 2 586,33 7-586,-1-11 0,4 12 0,-23-12 0,6 11 0,0-11 0,-5 5 0,13-6 0,-7 0 0,-23 0 0,3 0-449,-2 0 1,2 0 448,11 0 0,-2 0 0,35 0 0,-37 0 0,0 0 0,28 0-284,-35 0 1,-1 0 283,31 0 1163,-18 0-1163,-10 0 10,-14 0-10,-1 0 1148,-13 0-1148,0 0 643,-1 0-643,-4 0 0,18 0 0,-16 0 0,11-5 0,-15 4 0,1-3 0,-5 4 0,-2 0 0,-4 0 0,0 0 0,0 0 0,-4-4 0,2 3 0,-6-6 0,7 2 0,-3-4 0,4 0 0,5-1 0,6-4 0,13-4 0,7 1 0,7-5 0,-7 4 0,5 0 0,-5 2 0,1 5 0,-8 0 0,-8 5 0,-6 2 0,-4 0 0,-1 3 0,-5-3 0,-1 4 0,1 0 0,0 0 0,0 0 0,0 0 0,-1 0 0,1 0 0,0 0 0,5 0 0,-4-4 0,8 3 0,-8-3 0,8 4 0,-3 0 0,5 0 0,-1 0 0,13 0 0,-18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5:30.142"/>
    </inkml:context>
    <inkml:brush xml:id="br0">
      <inkml:brushProperty name="width" value="0.2" units="cm"/>
      <inkml:brushProperty name="height" value="0.2" units="cm"/>
      <inkml:brushProperty name="color" value="#E71224"/>
    </inkml:brush>
  </inkml:definitions>
  <inkml:trace contextRef="#ctx0" brushRef="#br0">1 0 24575,'32'5'0,"7"4"0,-11 1 0,23 8 0,-21-2 0,22 7 0,-12-5 0,1 4 0,4-4 0,-5 3 0,0-3 0,-1-1 0,-7 3 0,-6-4 0,-1 4 0,-5-5 0,-1-1 0,-4-4 0,-2-1 0,-4 0 0,0 0 0,-4 0 0,-1-1 0,-4 1 0,-8-4 0,-3 3 0,-27-2 0,-6 17 0,-12-3 0,1 16 0,0-5 0,4 7 0,2-2 0,8-6 0,8-8 0,6-3 0,2-7 0,10 1 0,1-3 0,6-5 0,-1-2 0,0-3 0,0 0 0,0 0 0,4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5:33.242"/>
    </inkml:context>
    <inkml:brush xml:id="br0">
      <inkml:brushProperty name="width" value="0.2" units="cm"/>
      <inkml:brushProperty name="height" value="0.2" units="cm"/>
      <inkml:brushProperty name="color" value="#E71224"/>
    </inkml:brush>
  </inkml:definitions>
  <inkml:trace contextRef="#ctx0" brushRef="#br0">761 1 24575,'-37'21'0,"-6"10"0,-5-6 0,-18 8 0,-7 5 0,-9-9 0,22-3 0,-8-2 0,19-11 0,-14 0 0,14-8 0,-4-5 0,25 0 0,1 0 0,13 0 0,16 0 0,19 14 0,0-2 0,25 14 0,-18-5 0,11 1 0,-7 0 0,0-1 0,-6 0 0,5 0 0,-10-1 0,4 0 0,1 6 0,-4 1 0,11 7 0,-3 7 0,-1-7 0,7 15 0,-6-7 0,1 0 0,-2-1 0,-13-9 0,-1-6 0,-5-5 0,0-8 0,-2-4 0,-3 0 0,-1-4 0,-4-1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3.703"/>
    </inkml:context>
    <inkml:brush xml:id="br0">
      <inkml:brushProperty name="width" value="0.2" units="cm"/>
      <inkml:brushProperty name="height" value="0.2" units="cm"/>
    </inkml:brush>
  </inkml:definitions>
  <inkml:trace contextRef="#ctx0" brushRef="#br0">0 2 24575,'60'0'0,"18"0"0,6 0-1639,-26 0 1,6 0 1547,17 0 1,3 0 90,-1 0 0,3 0-780,-17-1 0,3 1 0,0 1 780,-5 1 0,0 1 0,2 0 0,7-2 0,1-2 0,3 3-563,17 7 1,4 3 0,-1-3 562,-4-7 0,-1-2 0,-3 3 0,-7 5 0,-2 3 0,1-3 0,3-6 0,0-3 0,-5 2-974,12 6 0,0 1 974,-10-3 0,4-2 0,0 0 0,-9 1 0,-1-1 0,0 1 0,-1 2 0,0 0 0,-1-1 0,1-1 0,-1-1 0,-1 1 0,-6 1 0,-2 2 0,0-1 0,1-2 0,0-1 0,-1 0 55,29 6 0,-6-2-55,-27-6 0,-1 0 0,14 3 0,-3 0 0,16-4 740,-28 0 1,0 0-741,32 0 0,-3 0 0,-16 0 0,4 0 0,-21 0 2879,11 0-2879,-12 0 2735,0 0-2735,-2 0 1572,0 0-1572,-5 0 656,5 0-656,0 0 0,-5 0 0,5 0 0,-8 0 0,-5 0 0,-8 0 0,-8 0 0,-6 0 0,-4 0 0,-1 0 0,-6 0 0,1 0 0,0 0 0,-4-4 0,-2-1 0,-3-3 0,0-1 0,0 0 0,4 4 0,1 1 0,3 4 0,1 0 0,-1 0 0,1 0 0,-1 4 0,1-3 0,-1 3 0,0-4 0,-3 4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5.327"/>
    </inkml:context>
    <inkml:brush xml:id="br0">
      <inkml:brushProperty name="width" value="0.2" units="cm"/>
      <inkml:brushProperty name="height" value="0.2" units="cm"/>
    </inkml:brush>
  </inkml:definitions>
  <inkml:trace contextRef="#ctx0" brushRef="#br0">310 0 24575,'0'31'0,"0"1"0,-9-18 0,-2 6 0,-5 12 0,-9-9 0,7 15 0,-7-21 0,4 7 0,1-9 0,1 1 0,-7-7 0,10 0 0,-8-8 0,9 2 0,0 1 0,1-3 0,5 3 0,0-4 0,0 4 0,4 1 0,1 4 0,4-1 0,0 1 0,0-1 0,0 1 0,0-1 0,4-3 0,0-1 0,5-4 0,-1 0 0,6 0 0,6 0 0,1 4 0,10 2 0,-3 15 0,-1-3 0,-1 8 0,-6-6 0,0-1 0,-6-4 0,0 3 0,-5-8 0,1 4 0,-2-5 0,1-4 0,0-1 0,-1-4 0,1 0 0,-4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7.095"/>
    </inkml:context>
    <inkml:brush xml:id="br0">
      <inkml:brushProperty name="width" value="0.2" units="cm"/>
      <inkml:brushProperty name="height" value="0.2" units="cm"/>
    </inkml:brush>
  </inkml:definitions>
  <inkml:trace contextRef="#ctx0" brushRef="#br0">188 1 24575,'35'32'0,"-7"-3"0,8 19 0,-5-6 0,7 9 0,0 0 0,-7-2 0,5 1 0,-12-9 0,0-7 0,-9-9 0,-5-5 0,-1-5 0,0-2 0,0-4 0,-4 0 0,-1-1 0,-8-3 0,-6 3 0,-5-7 0,-4 3 0,-7-4 0,0 0 0,-7 5 0,1 1 0,0 4 0,6 5 0,-5 1 0,9 9 0,-5 9 0,-2 8 0,5-2 0,-6 7 0,8-13 0,-1 11 0,6-11 0,-3-1 0,8-3 0,-7-9 0,8-1 0,-3-1 0,5-4 0,3 4 0,-2-4 0,7 3 0,-3-3 0,4 5 0,0-5 0,0 3 0,0-8 0,-4 4 0,3-5 0,-3-1 0,0-3 0,3 2 0,-3-2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8.755"/>
    </inkml:context>
    <inkml:brush xml:id="br0">
      <inkml:brushProperty name="width" value="0.2" units="cm"/>
      <inkml:brushProperty name="height" value="0.2" units="cm"/>
    </inkml:brush>
  </inkml:definitions>
  <inkml:trace contextRef="#ctx0" brushRef="#br0">57 1 24575,'0'17'0,"0"-1"0,0-3 0,0 1 0,0 3 0,0-3 0,0-1 0,0 6 0,0 3 0,0 10 0,0 0 0,0 6 0,0-4 0,0 10 0,0-10 0,0 11 0,0-17 0,0 9 0,0-21 0,0 14 0,0-14 0,0 9 0,0 7 0,0-10 0,0 22 0,0-9 0,0 5 0,0 5 0,0-5 0,0-5 0,0 9 0,0-16 0,0 5 0,0-8 0,0-5 0,-9-5 0,7-1 0,-7 0 0,9-4 0,0 3 0,0 1 0,0-4 0,-4 8 0,3-8 0,-8 9 0,8-9 0,-3 8 0,0-8 0,3 4 0,-3-5 0,4-1 0,-4-3 0,3 2 0,-2-2 0,3-1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08.954"/>
    </inkml:context>
    <inkml:brush xml:id="br0">
      <inkml:brushProperty name="width" value="0.2" units="cm"/>
      <inkml:brushProperty name="height" value="0.2" units="cm"/>
    </inkml:brush>
  </inkml:definitions>
  <inkml:trace contextRef="#ctx0" brushRef="#br0">0 0 24575,'39'0'0,"1"0"0,21 6 0,24 2-1232,-35 2 1,3 1 1231,12 1 0,5 1-676,-4 2 1,4 1 0,-2-1 675,8-1 0,2 1 0,-2 0 0,6 2 0,-4-3-692,14-3 0,-3-2 692,-21-1 0,0 2 0,2-2 0,6 0 0,1-2 0,-1-1 0,-3 0 0,0-2 0,0 0 0,3 0 0,1 0 0,-1-1 0,-4-1 0,0-1 0,2-1-871,5 1 0,2 0 0,-2 0 871,19 0 0,1 0 0,-20 0 0,3 0 0,-3 0-577,10 0 1,-2 0 576,-17 0 0,1 0 0,0 0 0,22 0 0,-1 0 0,-25 0 0,1 0 0,-1 0-6,28 0 0,-1 0 6,2 0 0,-6 0 375,-27 0 0,-3 0-375,11 0 0,-3 0 2108,18 0-2108,-35 0 0,1 0 0,38 0 2458,-24 0-2458,3 0 2106,-26 0-2106,3 0 1626,-20 0-1626,-1 0 603,-5 0-603,-1 0 0,-4 0 0,4 0 0,-5-4 0,12 3 0,0-8 0,13 2 0,-5 1 0,25-4 0,-1 8 0,-5-3 0,-7 5 0,-27 0 0,1 0 0,-6 0 0,0 0 0,-5 0 0,0 0 0,-1 0 0,1 0 0,0 0 0,5 0 0,1 0 0,4-4 0,6 3 0,-9-4 0,14 5 0,-19 0 0,13 0 0,-9 0 0,0 0 0,3 0 0,-8 0 0,4 0 0,-5 0 0,0 0 0,-1 0 0,1 0 0,0 0 0,-4-4 0,-1 0 0,-4-5 0,0 5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09.787"/>
    </inkml:context>
    <inkml:brush xml:id="br0">
      <inkml:brushProperty name="width" value="0.2" units="cm"/>
      <inkml:brushProperty name="height" value="0.2" units="cm"/>
    </inkml:brush>
  </inkml:definitions>
  <inkml:trace contextRef="#ctx0" brushRef="#br0">511 1 24575,'30'16'0,"5"-2"0,9 27 0,12-2 0,6 22 0,6-5-453,-32-21 0,1 1 453,33 29 0,-32-29 0,-3 0 0,15 19 222,7 3-222,-20-15 0,8 7 0,-2-6 0,-13-3 0,-8-18 684,-7 1-684,-10-14 0,3 4 0,-10-9 0,-10-6 0,-9-10 0,-11-6 0,-7 5 0,-17-3 0,-2 13 0,-21-4 0,5 6 0,-17 0 0,-2 0 0,16 0-287,17 0 0,3 0 287,-1 5 0,0 4 0,0 3 0,-11 10 0,-12 11 0,9-7 0,23-7 0,3-2 0,13-6 0,11-1 0,3-4 0,10-2 0,4-4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1.167"/>
    </inkml:context>
    <inkml:brush xml:id="br0">
      <inkml:brushProperty name="width" value="0.2" units="cm"/>
      <inkml:brushProperty name="height" value="0.2" units="cm"/>
    </inkml:brush>
  </inkml:definitions>
  <inkml:trace contextRef="#ctx0" brushRef="#br0">401 1 24575,'-14'24'0,"-9"6"0,-6 5 0,-8 9 0,6-2 0,-11 7 0,17-9 0,-18 11 0,24-4 0,-15-4 0,19 3 0,-7-11 0,12-7 0,0-4 0,1-14 0,3 4 0,-7-5 0,8-8 0,-5-1 0,6-9 0,4 0 0,8 4 0,22 2 0,13 3 0,20 0 0,-7 10 0,32 20 0,-32-2 0,-12-5 0,0 1 0,12 7 0,2 7 0,-9-1 0,-8-7 0,-13-3 0,-3-7 0,-10-5 0,-1 4 0,-5-9 0,0 3 0,-4-4 0,3-4 0,-7 3 0,2-7 0,-3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21.542"/>
    </inkml:context>
    <inkml:brush xml:id="br0">
      <inkml:brushProperty name="width" value="0.2" units="cm"/>
      <inkml:brushProperty name="height" value="0.2" units="cm"/>
    </inkml:brush>
  </inkml:definitions>
  <inkml:trace contextRef="#ctx0" brushRef="#br0">0 0 24575,'0'30'0,"0"-2"0,0-9 0,0 13 0,0 3 0,0 11 0,0 1 0,0 0 0,0 0 0,0 0 0,0-13 0,0 10 0,0-21 0,0 8 0,0-11 0,0-1 0,0 6 0,0-9 0,0 13 0,0-13 0,0 9 0,0-10 0,0-1 0,0-1 0,0-3 0,0 4 0,0-5 0,0-1 0,0 1 0,0 0 0,0-1 0,0 0 0,0 0 0,0-3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1:43:01.009"/>
    </inkml:context>
    <inkml:brush xml:id="br0">
      <inkml:brushProperty name="width" value="0.2" units="cm"/>
      <inkml:brushProperty name="height" value="0.2" units="cm"/>
      <inkml:brushProperty name="color" value="#E71224"/>
    </inkml:brush>
  </inkml:definitions>
  <inkml:trace contextRef="#ctx0" brushRef="#br0">0 282 24575,'62'5'0,"9"-1"0,25-4-1639,-12 0 1,7 0 337,5 0 0,5 0 1301,-14 0 0,5 0 0,2 0-1093,3 0 1,1 0 0,3 0 908,-15 0 1,2 0-1,1 0 1,2 0 183,-11 0 0,0 0 0,1 0 0,2 0 0,1 0-448,9 0 0,1 0 1,2 0-1,1 0 1,0 0 447,-13 0 0,-1 0 0,0 0 0,3 0 0,2 0 0,4 0-346,-4 0 0,6 0 0,3 0 0,2 0 1,-1 0-1,-1 0 0,-3 0 0,-6 0 346,-1 0 0,-5 0 0,-2 1 0,-1-1 0,4 0 0,6-1-129,-6 0 0,6 0 0,4 0 0,2-1 0,1 1 0,0-1 0,-4 0 0,-3 0 0,-7 0 129,23-1 0,-9 1 0,-2-1 0,0-1 0,7-1-47,-11-1 0,4-2 0,3-1 1,1 0-1,0 0 0,-1 1 0,-1 0 47,-6 2 0,-1 1 0,1 0 0,-2 1 0,1-1 0,-1 0 0,-1-1 0,13-2 0,-1-2 0,-1 1 0,0-1 0,0 0 0,-1 2 0,-1 0 0,0 1 0,0 0 0,-1 0 0,-1 1 0,-1 0 0,-5 0 0,-2 1 0,0 0 0,0 0 0,-1 1 0,0-1 0,16-1 0,2 0 0,-2 0 0,-2 1 0,-4 0 110,-2 1 0,-4 1 1,-1 0-1,3 1-110,-10 2 0,4-1 0,0 2 0,-3-1 0,-5 0 0,17 0 0,-6 0 0,3 0 0,-10 0 0,3 0 0,1 0 0,-3 0 0,16 0 0,-2 0 0,-2 0 388,-9 0 0,-2 0 0,-1 0-388,1 0 0,-1 0 0,-5 0 1147,3 0 1,-3 0-1148,11 3 0,-5 2 0,-30-2 0,-3 2 0,14 6 0,-1 1 3276,34 11-2938,-10 5-338,-20-1 3276,-17-8-2489,-9-1 2192,-13-3-2979,-7-3 1234,-6 2-1234,-6-5 594,0-3-594,-3 2 0,2-7 0,-3 2 0,4-3 0,-5 5 0,0-1 0,-4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0:08:47.367"/>
    </inkml:context>
    <inkml:brush xml:id="br0">
      <inkml:brushProperty name="width" value="0.2" units="cm"/>
      <inkml:brushProperty name="height" value="0.2" units="cm"/>
      <inkml:brushProperty name="color" value="#E71224"/>
    </inkml:brush>
  </inkml:definitions>
  <inkml:trace contextRef="#ctx0" brushRef="#br0">1569 318 24575,'-30'0'0,"6"0"0,-8 0 0,-23 0 0,-16 6 0,-13 8 0,-10 9 0,23-2 0,-21 6 0,31-12 0,10 5 0,1 3 0,-25 8 0,-8 8 0,10 6 0,20-21 0,-16 22 0,16-14 0,-10 8 0,15-2 0,-11 2 0,19-3 0,-3 1 0,12-2 0,0 6 0,0 2 0,7 6 0,-2 7 0,6-6 0,1 28 0,12-17 0,2 11 0,5-16 0,0 1 0,0 9 0,12 2 0,9 15 0,15-7 0,5-6-600,1 3 600,-12-28 0,0 0 0,15 22 0,-15-15 0,1-1 0,17 13 0,3 13 0,7-6 0,-9-2 0,-2-8 0,-1-3 0,-5-7 0,5 2 0,-8-9 0,-6-2 0,1-13 0,-10-4 0,4-4 0,-7-6 600,16 4-600,-6-13 0,20 2 0,-8-9 0,7 0 0,17 0 0,-19-10 0,34-12 0,-27-5 0,22-13 0,-10 6 0,1-6 0,-6-1 0,-1 1 0,-7 0 0,-7 1 0,-2 1 0,-7 1 0,2-8 0,-1-7 0,-5-1 0,-1-4 0,-7 1 0,-6 4 0,0-13 0,-6 14 0,0-14 0,0 6 0,0-8 0,-6 0 0,-1 0 0,0 1 0,-5-30 0,5 30 0,-6-21 0,0 30 0,0 5 0,0-5 0,0 7 0,0 1 0,-11-1 0,-4-7 0,-10 5 0,-10-31 0,1 20 0,-2-15 0,-3 13 0,-2 3 0,-1-5 0,-6-2 0,3 8 0,3 2 0,-3 6 0,-2-1 0,1 13 0,-7-3 0,3 17 0,-1-4 0,1 11 0,-7-4 0,6 10 0,-6-5 0,8 2 0,0 3 0,0-4 0,-1 6 0,8 0 0,16 5 0,11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0:08:49.679"/>
    </inkml:context>
    <inkml:brush xml:id="br0">
      <inkml:brushProperty name="width" value="0.2" units="cm"/>
      <inkml:brushProperty name="height" value="0.2" units="cm"/>
      <inkml:brushProperty name="color" value="#E71224"/>
    </inkml:brush>
  </inkml:definitions>
  <inkml:trace contextRef="#ctx0" brushRef="#br0">1818 232 24575,'-32'0'0,"11"0"0,-4 0 0,10 0 0,-6 0 0,0 0 0,-13 0 0,10 0 0,-22 0 0,16 0 0,-11 0 0,-26-7 0,18 5 0,-43 8 0,31 3 0,-23 18 0,6-5 0,1 12-398,30-16 1,0 1 397,-35 31 0,33-26 0,1-1 0,-18 19 0,-6-2 0,29-10 0,0 2 0,-27 22 0,18-16 0,2 3 0,0 26-357,-13 0 357,38-6 0,-26 14 0,39-29 0,-35 37 0,25-23 0,-6 16 0,9-11 0,12 2 0,1 0 0,6 0 0,0-2 0,0 2 0,0 15 0,0-25 781,5 15-781,14-22 0,26 20 371,-10-21-371,25 19 0,-21-30 0,15 10 0,-1-2 0,7-6 0,-7-7 0,11 0 0,-6-14 0,1 0 0,14-5 0,-12-1 0,14-6 0,-8-1 0,9-6 0,11 0 0,1 0 0,-8-11 0,2-4 0,-21-17 0,1-2 0,2-4 0,17-18-383,-28 17 0,-1 1 383,16-17-108,-20 8 108,13-8 0,-15 9 0,-2 2 0,-7 7 0,-8 8 0,-1 1 762,-7 1-762,0 9 112,-4-7-112,3 9 0,-9-11 0,5-1 0,-5-6 0,-5-7 0,-1-9 0,-5-9 0,0-26 0,0-5-931,0-8 931,-2 40 0,-3 1 0,-10-35 0,-1-5 0,-11 13 0,-1 6-349,-3-8 349,-9 14 0,11-2 0,-10 19 0,5-4 0,-5 12 0,1 4 0,-10-17 913,10 24-913,-4-20 367,15 33-367,6-3 0,0 5 0,5 0 0,-4 5 0,9-3 0,-9 7 0,4-3 0,0 5 0,6 4 0,6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1:43:02.652"/>
    </inkml:context>
    <inkml:brush xml:id="br0">
      <inkml:brushProperty name="width" value="0.2" units="cm"/>
      <inkml:brushProperty name="height" value="0.2" units="cm"/>
      <inkml:brushProperty name="color" value="#E71224"/>
    </inkml:brush>
  </inkml:definitions>
  <inkml:trace contextRef="#ctx0" brushRef="#br0">0 1 24575,'27'5'0,"12"-1"0,56 10 0,-33-9 0,7 1-1093,-3 5 1,4 2 0,2-1 328,2-4 0,1-1 0,-1 0 764,-1 1 0,1 0 0,5-2-695,5-2 0,8-2 0,0-1 0,-5 1 695,-4 1 0,-4 1 0,7-2-495,-5 0 0,7-2 0,4 0 0,0 0 0,-4 1 495,6 1 0,-3 1 0,0-1 0,1 0 0,5-1 0,0-1 0,2-1 0,0 1 0,-18 0 0,1 0 0,0 0 0,0 0 0,0 0 0,2 0 0,0 0 0,0 0 0,0 0 0,0 0 0,0 0 0,-1 0 0,1 0 0,0 0 0,0 0 0,6 0 0,2 0 0,0 0 0,-2 0 0,-5 0 0,-2 0 0,-6 0 0,2 0 0,5 0 0,-4 0 0,5 0 0,4 0 0,0 0 0,-3 0 0,-6 0 0,6 0 0,-7 0 0,0 0 0,7 0 0,9 0 0,8 0 0,1 0 0,-2 0 0,-11 0-679,9 0 1,-9 0 0,2 0 678,-11 0 0,3 0 0,0 0 0,-6 0 0,0 0 0,-4 0 0,4 0 0,-5 0 0,4 0 0,1 0 0,-3 0 0,14 0 0,-3 0 0,-1 0 0,0 0 0,0 0 0,-2 0 4,-5 0 0,-2-1 0,-1 2-4,-4 3 0,0 2 0,-1 1 548,29 1 1,-3 4-549,-9 9 0,-5 1 0,-18-8 0,-2 0 0,4 9 0,0 0 1582,-3-5-1,-2 0-1581,-12 1 0,1 1 0,30 6 0,-5-2 0,-14 4 0,-6-11 0,0-2 0,5 10 3143,13-10-3143,-7 4 2559,-9-6-2559,-1-6 1846,-7-1-1846,-1-6 994,-6 0-994,-2 0 45,0 0-45,-12 0 0,11-6 0,-18 1 0,10-12 0,-10 5 0,5-8 0,-1 8 0,18-19 0,-7 16 0,12-12 0,-8 16 0,2-1 0,6-1 0,-6 6 0,4-4 0,-4 10 0,0-10 0,-3 5 0,-6-6 0,0-4 0,7-3 0,-5-4 0,4 0 0,-6 0 0,0 0 0,0 1 0,-6 4 0,-2-2 0,-5 13 0,-6-6 0,0 12 0,-6-4 0,0 5 0,0 0 0,0 0 0,0 0 0,0-8 0,0-3 0,-3 0 0,-2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8:23.570"/>
    </inkml:context>
    <inkml:brush xml:id="br0">
      <inkml:brushProperty name="width" value="0.2" units="cm"/>
      <inkml:brushProperty name="height" value="0.2" units="cm"/>
      <inkml:brushProperty name="color" value="#E71224"/>
    </inkml:brush>
  </inkml:definitions>
  <inkml:trace contextRef="#ctx0" brushRef="#br0">631 1075 24575,'58'-35'0,"21"-10"0,-33 19 0,3 0-1639,12-2 1,4 1 1367,9-5 0,1 0 271,1-1 0,1-2 0,5-8 0,1-2-751,-23 15 1,1 0-1,-1-3 751,17-19 0,1 1 0,-16 18 0,4 2 0,-4 0 139,10-18 0,-3 4-139,-6 16 0,-1 2 0,-9-6 0,-2 2-416,32 0 416,-35 9 0,0 0 0,37-18 0,3 17 0,-30 4 1551,12 13-1551,-21 6 2755,5 0-2755,-14 0 1322,5 0-1322,-4 0 581,-1 0-581,5 0 0,11 0 0,10 0 0,7 0 0,7 12 0,3-2 0,0 15 0,0-10-368,-29-1 1,1 1 367,26 6 0,-22-3 0,1 1 0,33 10 0,-43-9 0,0 2 0,2 0 0,1 1 0,2 2 0,0 3 0,-1 2 0,2 1-636,4 0 1,1 0 635,-3-1 0,1 2 0,5 3 0,0 1 0,-4-4 0,-2 0 0,-10-1 0,-3-1-321,2-2 1,-2 1 320,26 26 0,7 3 0,-9 3-143,-11-9 143,-13-1 658,-9-9-658,-6 4 1263,-9-12-1263,-3 5 704,-3-1-704,-3 2 165,-1 7-165,1 7 0,1 10 0,0 18-541,-5 11 541,5 0 0,-12 7 0,5-24 0,-2-18 0,-1 2 0,-1 30 0,2-25 0,-1 2 0,-2-10 0,-2 1 0,1 7 0,0 1-615,0-3 0,0 0 615,0 8 0,0 0 0,0-2 0,0 0 0,0 6 0,0-2 0,0-15 0,0 1 0,0 24 0,0-2 0,0 4-328,1-13 0,-2-1 328,-5 5-108,-6 6 108,-8-11 487,-5-16-487,-6 1 1212,-8 1-1212,-6-4 0,-17 15 0,16-22 0,10-4 0,1 0 0,-4 1 0,3 2 0,1 1 0,-13 9 0,-15 21 0,16-16 0,-4 5 0,11-12 0,-11 5 0,6-13 0,-14 12 0,8-22 0,-22 17 0,22-27 0,-27 2 0,-5-2 89,-12-9-89,40-5 0,-1 0 0,1-3 0,-1-1 0,-1-3 0,0 0 0,-1 0 0,2-2 0,4-2 0,1 0 0,-49 7 0,8-5 0,42 4 0,-3 0 0,-11-1 0,-1-2 0,15 1 0,0 0 0,-5 0 0,0-2 0,-43-2 0,36 0 0,5 0 0,-1 0 0,-13 0 21,-14 0-21,7 0 0,2 0 0,1-6 0,-14-1 0,15-6 0,1 5 0,-7-4 0,15 10 0,-15-4 0,-13 6 0,22 0 0,-25 0 0,29 0 0,-14 0 0,-1 0 0,0 0 0,8 0 0,3 0 0,7 0 0,8 0 0,-26-5 0,35-1 626,-26-6-626,45-3 100,-10 3-100,12-3 0,-1 0 0,-4 4 0,10-4 0,-4 5 0,-1-5 0,5 4 0,-10-10 0,10 6 0,-11-13 0,3 0 0,0-6 0,1-6 0,6 6 0,-1-11 0,6 11 0,-5-11 0,9 4 0,-9-6 0,9 7 0,-9-5 0,4 4 0,0-6 0,-3 7 0,8-5 0,-8 4 0,2-6 0,1-7 0,-5 5 0,-3-20 0,6 18 0,-11-19 0,10-3 0,1 12 0,-6-17 0,13 22 0,-6-8 0,-5-27 0,9 28 0,-3-27 0,7 41 0,4-13 0,-5 6 0,5-7 0,-4 0 0,4 7 0,0 2 0,2 7 0,0 0 0,3 0 0,-8 7 0,9 1 0,-9 7 0,9-7 0,-4 5 0,5-5 0,0 0 0,-4 5 0,2-5 0,-3 7 0,5 0 0,0 5 0,0-4 0,10 4 0,2-5 0,14 5 0,11-20 0,-1 14 0,9-24 0,9-21 0,-12 14 0,-14 18 0,-1 0 0,5-17 0,-1-1 0,-6 1 0,-5 0 0,-2 7 0,-6 2 0,-1 13 0,-5 3 0,-1 5 0,-1 7 0,-2 1 0,2 10 0,-4 1 0,4 5 0,1 4 0,-1-3 0,4 7 0,-3-3 0,-1 1 0,4 2 0,-4-3 0,1 4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8:30.550"/>
    </inkml:context>
    <inkml:brush xml:id="br0">
      <inkml:brushProperty name="width" value="0.2" units="cm"/>
      <inkml:brushProperty name="height" value="0.2" units="cm"/>
      <inkml:brushProperty name="color" value="#E71224"/>
    </inkml:brush>
  </inkml:definitions>
  <inkml:trace contextRef="#ctx0" brushRef="#br0">107 529 24575,'71'-6'0,"2"-8"0,0 0 0,-24-3 0,0 0 0,14-5 0,-7 1 0,2-1-961,22-7 961,-30 8 0,2 0 0,39-8 0,-1-12 0,3 18 0,-38 1 0,1 2 0,-4 11 0,0 0 0,9-9 0,0 0 0,34 2 0,-40 8 0,-1 0 0,30-4 0,15 4 0,-16-5 0,16 5 0,-23-10 0,-22 17 0,-1 0 0,10-11 0,0 11 0,0 2 0,-5-1 0,-6-3 0,3 0 0,40 2 0,3-5 0,-46 6 0,1 0 0,7-4 0,-2 0 0,14 2 0,-18-1 0,1-1 0,27 4 0,2 0 0,-2 0 277,-11 0-277,-7 0 169,-9 0-169,-7 0 0,-10 0 0,-6 5 485,0 1-485,7 5 30,-5 0-30,4 4 0,1 3 0,17 6 0,-12-6 0,17 6 0,-14-6 0,2 6 0,5 0 0,-14-6 0,0 9 0,-7-9 0,0 10 0,1-1 0,-7-5 0,7 19 0,-11-13 0,6 19 0,0-5 0,-3 13 0,7 19 0,-14-13 0,-2-13 0,0 0 0,-2 5 0,5-1 0,2 1-457,0 18 457,-4-17 0,1 2 0,15 37 0,-11-16 0,16 10 0,-17-21 0,10 8 0,-5 5 0,8 14 0,-11-34 0,0 1 0,-1-5 0,0-1 0,0-3 0,-1-3 0,10 22 0,-7-14 0,5 7 0,-9-7 0,8-2 0,-17-14 0,4-1 457,-5-7-457,-5-5 0,-1-2 0,-5-6 0,0 1 0,0-5 0,0 3 0,0-3 0,0 4 0,-9-3 0,-7 3 0,-11-3 0,-5 6 0,-15 6 0,-2-3 0,-23 7 0,-10 2-814,-2-5 814,35-8 0,-2-1 0,0-4 0,0-1 0,-1 3 0,-1 0 0,-6 0 0,-3 1 0,-13 6 0,1 0 0,13-1 0,1 0 0,-1-4 0,0 1 0,-5 6 0,6-3 0,5-6-107,-3 4 0,-1 0 107,-1-2 0,-13 6 0,2-5 0,8 2 0,7-9 0,2 3 804,0-5-804,6 0 224,-13 0-224,12 0 0,-12 1 0,13-2 0,-14 2 0,14-2 0,-13 2 0,13-7 0,-13 0 0,5-6 0,0 0 0,-5 0 0,13 0 0,-22 0 0,13 0 0,-32 0 0,14-6 0,-16-2 0,10-18 0,15 11-283,12-5 0,1-2 283,-5 1 0,7 2 0,-3-4 0,-32-19 0,40 20 0,-1 0 0,0-3 0,-1 1 0,-1 2 0,2 1 0,-6-10 0,-33-9 0,27 8 0,5 6 0,-2 0 0,-33-12-257,38 13 0,0 0 257,-20-2 0,7-4 0,7 0 0,-5-2 0,10-5 0,-5 0 551,7 1-551,7 0 0,1 1 0,7 1 529,0 0-529,0 0 0,6 6 0,-3 2 0,11 7 0,-4-1 0,5 2 0,0-1 0,5 5 0,-3-3 0,7 3 0,-3-5 0,8 0 0,-3-5 0,8 4 0,-4-13 0,5 12 0,0-7 0,0 10 0,0-1 0,0-5 0,0 4 0,0-10 0,0 4 0,0-5 0,5 0 0,1-7 0,5-1 0,1-7 0,7-24 0,-5 25 0,10-30 0,-10 26 0,8-5 0,-9 1 0,4 7 0,-5 7 0,-1 1 0,-1 7 0,-4 5 0,4-10 0,-8 14 0,7-15 0,-3 17 0,0-10 0,3 10 0,-8-10 0,7 10 0,-7-9 0,8 8 0,-8-3 0,8 6 0,-8-1 0,8-9 0,-4 12 0,0-10 0,-1 12 0,-4 1 0,0 0 0,4 0 0,-3 4 0,7-4 0,-3 10 0,3 0 0,0 4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8:44.393"/>
    </inkml:context>
    <inkml:brush xml:id="br0">
      <inkml:brushProperty name="width" value="0.2" units="cm"/>
      <inkml:brushProperty name="height" value="0.2" units="cm"/>
      <inkml:brushProperty name="color" value="#E71224"/>
    </inkml:brush>
  </inkml:definitions>
  <inkml:trace contextRef="#ctx0" brushRef="#br0">273 980 24575,'34'0'0,"10"-6"0,20-13 0,19-11-1367,-36 6 1,1-2 1366,8-1 0,1 0 0,1-4 0,1-1 0,3 1 0,0 0 0,6 0 0,-1-2 0,-1-3 0,-2 1 0,0 6 0,-2 0 0,1-6 0,-1 1 0,-8 6 0,0 2 0,2-1 0,0 0 0,-2-3 0,-1 0 0,3 2 0,1 2 0,-4 3 0,0-1-106,3-2 1,-1 2 105,1 8 0,0 1 0,0-5 0,2 3 0,4 7 0,0 3 0,-4-4 0,-2 2 0,39 7 0,-30-1 0,0-1 0,28 4 0,-27 0 0,2 0 0,-11 0 0,-2 0 0,-3 0 0,0 0 0,9 0 0,0 0 0,-4 0 0,0 0 0,5 0 0,0 0 0,34 0 0,-37-1 0,-2 2 0,30 12 0,-37-8 0,2 0 0,-2 4 0,-1 2 522,35 9-522,7-4 0,-18 3 0,-24-9 0,1 1 0,28 10 0,6 1 0,-35-8 0,-1-1 0,23 2 0,-17-1 0,1 0 0,13 0 0,28 13 0,-36-7 0,28 2 0,-22 2 0,5-10 1341,-15 9-1341,-2-9 888,-7 8-888,-7-10 193,-1 4-193,-7-5 0,0 5 0,0-4 0,0 8 0,0-8 0,0 8 0,1 2 0,0 1 0,-5 10 0,-2-12 0,-6 4 0,0 0 0,-4-4 0,-1 4 0,-5 0 0,0-4 0,0 4 0,0 0 0,0 2 0,-4 5 0,-1 6 0,-5 2 0,0 7 0,0 34 0,0-18 0,0 28 0,0-27 0,0-1 0,-10-8 0,1 7 0,-13-14 0,9 6 0,-16 0 0,3 2 0,-12 7 0,-9 11-652,-9 2 652,26-32 0,0-1 0,-25 28 0,26-29 0,2-1 0,-14 20-216,-13 15 216,14-12 0,-5 1 0,6-7 0,8-4 0,-6-3 0,12-4 0,-10-4 645,11 2-645,-10-8 223,9 8-223,-3-10 0,0 4 0,5-6 0,-11 2 0,11-3 0,-26 18 0,9-11 0,-21 26 0,17-25 0,-6 17 0,-2-12 0,0 6 0,-7-4 0,1 4 0,5-12 0,-11 1 0,-14 7 0,3-17-351,24-8 0,-1-1 351,-40 7 0,37-12 0,-2-2 0,-6-2 0,1 0 0,12-1 0,0-1 0,-33-1 0,2-1 0,3 5 0,-9-4 0,0-1 0,12 0 0,12-4 0,-2-1 0,11-2 0,3-2 0,-31 1 0,28 0 0,0 0 0,-41 0 0,-2 0 0,36 0 0,0 0 0,10 0 0,1 0 0,-1 0 0,0 0 0,-6 0 0,2 0 0,-25 0 0,26 0 0,2 0 0,-16 0 0,-31 0 0,39 0 0,0 0 0,6 1 0,-1-2-244,-10-1 0,1-2 244,-29-10 0,3-1 0,-1-18 0,16 10 0,22 3 0,0-2 0,-9-5 0,14 7 0,2 0 0,-12-12 0,-13-7 0,15 7 0,6-3 685,5 10-685,9-8 0,-3 9 0,5-4 505,7 7-505,-3 0 0,9 1 0,-4 0 0,5 0 0,5 1 0,-5-7 0,9 5 0,-4-4 0,10 6 0,-9-15 0,12 10 0,-12-15 0,13 12 0,-9-5 0,9 0 0,-15-14 0,7-3 0,-15-14 0,10 7 0,-19-33 0,13 40 0,3 2 0,-1-1 0,-6-4 0,3-19 0,-3 7 0,11 8 0,-5 2 0,5 0 0,2 5 0,4-5 0,1 13 0,6-4 0,0 11 0,0-11 0,0 11 0,0-5 0,0 7 0,0 0 0,0-1 0,0-5 0,5 4 0,1-5 0,5 7 0,-1-1 0,2-6 0,-2 5 0,2-4 0,-2 5 0,-4 1 0,4 0 0,-9 5 0,9-4 0,-9 10 0,4-8 0,-2 13 0,-2-2 0,7 9 0,-7 0 0,7 4 0,-3-3 0,4 7 0,-1-3 0,1 0 0,0 3 0,0-3 0,5 0 0,-4 3 0,8-4 0,-3 1 0,0 3 0,3-8 0,-8 8 0,4-3 0,-1-1 0,-3 0 0,4 0 0,-5-3 0,0 7 0,-1-7 0,1 7 0,0-3 0,-4 4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9T09:39:30.2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0,'55'34,"-5"-3,-11 2,-4-8,13 22,-20-23,12 16,-23-24,8 5,-15-12,4 1,3-6,-2 0,13-4,-1-4,5-2,7-1,1 3,6 4,8 0,-6 0,13 0,-12 0,12-6,-12 5,5-10,-8 4,1 1,-7-4,5 8,-11-7,-1 8,-8-4,-6 5,-4 0,3 0,-4 0,3 0,0 0,0 0,-1 0,1 4,-4 1,4 7,-7-2,6-1,-2-5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9T09:39:33.3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10,'44'0,"7"0,-22 0,23 0,-10 0,12 0,-8 0,1 0,-7 0,-7 0,-2 0,-5 0,1 0,3 0,-9 0,10 0,-10 0,4 0,-6 0,7 0,-6 0,11 0,-10 0,4 0,0 0,-4 0,5 0,-1 0,1 0,1 0,4 0,-10 0,9 0,-9 0,10 0,-15 0,8 0,-9 0,0 0,2 0,-3 0,4-4,-1 3,-3-3,2 4,0 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5:29.008"/>
    </inkml:context>
    <inkml:brush xml:id="br0">
      <inkml:brushProperty name="width" value="0.2" units="cm"/>
      <inkml:brushProperty name="height" value="0.2" units="cm"/>
      <inkml:brushProperty name="color" value="#E71224"/>
    </inkml:brush>
  </inkml:definitions>
  <inkml:trace contextRef="#ctx0" brushRef="#br0">1 0 24575,'43'0'0,"16"6"0,17 9 0,-27-4 0,4 1-1558,14 3 0,3 2 1558,3 3 0,6 1-995,5-4 0,7 1 0,-4-1 995,3 2 0,4 0-480,-9-3 0,12 3 0,0-2 0,-12-4 480,9-5 0,1-1-594,-21 3 0,9 2 0,5 1 0,-4-1 0,-9-4 594,-4-5 0,-7-3 0,6 2 0,13 5 0,8 3 0,1-1 0,-6-3 0,-2-4 0,-6-2 0,3 1 0,12 1 0,3 2 0,-3-1-156,-7-3 0,-2 0 1,-2 0 155,-5 0 0,-2 0 0,-2 0 0,22 0 0,-2 0 0,-2 0 0,-2 0 0,-7 0 0,-1 0 0,-2 0 0,1 0 471,3 0 1,-1 0-472,-15 0 0,-2 0 930,6 0 1,-3 0-931,25 0 3276,-11 0-3005,-10 0 1915,-23 0-2186,3 0 1526,-18 0-1526,-1 0 1191,-8-5-1191,-5 4 204,-1-7-204,1 6 0,-1-6 0,1 2 0,5-4 0,-4 0 0,10-6 0,-10 5 0,4-4 0,-6 5 0,-4 5 0,3-4 0,-8 4 0,4-1 0,-5 2 0,-4 4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EFF1B-6A54-C444-832B-FDC3A4E99EF0}" type="datetimeFigureOut">
              <a:rPr lang="en-US" smtClean="0"/>
              <a:t>3/24/20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4750D-BD43-6E4F-A745-A529DF920E01}" type="slidenum">
              <a:rPr lang="en-US" smtClean="0"/>
              <a:t>‹#›</a:t>
            </a:fld>
            <a:endParaRPr lang="en-US"/>
          </a:p>
        </p:txBody>
      </p:sp>
    </p:spTree>
    <p:extLst>
      <p:ext uri="{BB962C8B-B14F-4D97-AF65-F5344CB8AC3E}">
        <p14:creationId xmlns:p14="http://schemas.microsoft.com/office/powerpoint/2010/main" val="141964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would we use as a measure of effect size of relationship strength if we had data likes this? </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5</a:t>
            </a:fld>
            <a:endParaRPr lang="en-US"/>
          </a:p>
        </p:txBody>
      </p:sp>
    </p:spTree>
    <p:extLst>
      <p:ext uri="{BB962C8B-B14F-4D97-AF65-F5344CB8AC3E}">
        <p14:creationId xmlns:p14="http://schemas.microsoft.com/office/powerpoint/2010/main" val="622754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simplest case is when you have two groups randomly assigned and then a post-</a:t>
            </a:r>
            <a:r>
              <a:rPr lang="en-GB" sz="1200" kern="1200" dirty="0" err="1">
                <a:solidFill>
                  <a:schemeClr val="tx1"/>
                </a:solidFill>
                <a:effectLst/>
                <a:latin typeface="+mn-lt"/>
                <a:ea typeface="+mn-ea"/>
                <a:cs typeface="+mn-cs"/>
              </a:rPr>
              <a:t>measurment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14</a:t>
            </a:fld>
            <a:endParaRPr lang="en-US"/>
          </a:p>
        </p:txBody>
      </p:sp>
    </p:spTree>
    <p:extLst>
      <p:ext uri="{BB962C8B-B14F-4D97-AF65-F5344CB8AC3E}">
        <p14:creationId xmlns:p14="http://schemas.microsoft.com/office/powerpoint/2010/main" val="15676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bits here are the difference + the SD for each group</a:t>
            </a:r>
          </a:p>
          <a:p>
            <a:endParaRPr lang="en-US" dirty="0"/>
          </a:p>
          <a:p>
            <a:r>
              <a:rPr lang="en-US" dirty="0"/>
              <a:t>We want to combine all these numbers into a single metric</a:t>
            </a:r>
          </a:p>
        </p:txBody>
      </p:sp>
      <p:sp>
        <p:nvSpPr>
          <p:cNvPr id="4" name="Slide Number Placeholder 3"/>
          <p:cNvSpPr>
            <a:spLocks noGrp="1"/>
          </p:cNvSpPr>
          <p:nvPr>
            <p:ph type="sldNum" sz="quarter" idx="5"/>
          </p:nvPr>
        </p:nvSpPr>
        <p:spPr/>
        <p:txBody>
          <a:bodyPr/>
          <a:lstStyle/>
          <a:p>
            <a:fld id="{91B4750D-BD43-6E4F-A745-A529DF920E01}" type="slidenum">
              <a:rPr lang="en-US" smtClean="0"/>
              <a:t>15</a:t>
            </a:fld>
            <a:endParaRPr lang="en-US"/>
          </a:p>
        </p:txBody>
      </p:sp>
    </p:spTree>
    <p:extLst>
      <p:ext uri="{BB962C8B-B14F-4D97-AF65-F5344CB8AC3E}">
        <p14:creationId xmlns:p14="http://schemas.microsoft.com/office/powerpoint/2010/main" val="2550989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 is a standardised effect size measure because we are dividing by standard deviation</a:t>
            </a:r>
          </a:p>
          <a:p>
            <a:endParaRPr lang="en-US" dirty="0"/>
          </a:p>
          <a:p>
            <a:r>
              <a:rPr lang="en-US" dirty="0"/>
              <a:t>This makes it somewhat comparable between studies, variables etc.</a:t>
            </a:r>
          </a:p>
        </p:txBody>
      </p:sp>
      <p:sp>
        <p:nvSpPr>
          <p:cNvPr id="4" name="Slide Number Placeholder 3"/>
          <p:cNvSpPr>
            <a:spLocks noGrp="1"/>
          </p:cNvSpPr>
          <p:nvPr>
            <p:ph type="sldNum" sz="quarter" idx="5"/>
          </p:nvPr>
        </p:nvSpPr>
        <p:spPr/>
        <p:txBody>
          <a:bodyPr/>
          <a:lstStyle/>
          <a:p>
            <a:fld id="{91B4750D-BD43-6E4F-A745-A529DF920E01}" type="slidenum">
              <a:rPr lang="en-US" smtClean="0"/>
              <a:t>16</a:t>
            </a:fld>
            <a:endParaRPr lang="en-US"/>
          </a:p>
        </p:txBody>
      </p:sp>
    </p:spTree>
    <p:extLst>
      <p:ext uri="{BB962C8B-B14F-4D97-AF65-F5344CB8AC3E}">
        <p14:creationId xmlns:p14="http://schemas.microsoft.com/office/powerpoint/2010/main" val="2916066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Cohen’s conventional thresholds for D. Small effect: difference in height between 15 and 16 year old girls, on average. Medium: individual psychotherapy (medium to large). Large effect: hand washing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 to d conversions - this is what happens in meta analyses</a:t>
            </a:r>
          </a:p>
          <a:p>
            <a:endParaRPr lang="en-US" dirty="0"/>
          </a:p>
          <a:p>
            <a:r>
              <a:rPr lang="en-US" dirty="0"/>
              <a:t>Variance explained is another way of thinking about it, and makes D comparable with other effect size measures…. To some degree all are measuring variance explained, but counting it in different ways. Often the difference is how we count the denominator — that is, what is the total variance we hope to explain? This alters the proportion we think we have actually explained.</a:t>
            </a:r>
          </a:p>
        </p:txBody>
      </p:sp>
      <p:sp>
        <p:nvSpPr>
          <p:cNvPr id="4" name="Slide Number Placeholder 3"/>
          <p:cNvSpPr>
            <a:spLocks noGrp="1"/>
          </p:cNvSpPr>
          <p:nvPr>
            <p:ph type="sldNum" sz="quarter" idx="5"/>
          </p:nvPr>
        </p:nvSpPr>
        <p:spPr/>
        <p:txBody>
          <a:bodyPr/>
          <a:lstStyle/>
          <a:p>
            <a:fld id="{91B4750D-BD43-6E4F-A745-A529DF920E01}" type="slidenum">
              <a:rPr lang="en-US" smtClean="0"/>
              <a:t>17</a:t>
            </a:fld>
            <a:endParaRPr lang="en-US"/>
          </a:p>
        </p:txBody>
      </p:sp>
    </p:spTree>
    <p:extLst>
      <p:ext uri="{BB962C8B-B14F-4D97-AF65-F5344CB8AC3E}">
        <p14:creationId xmlns:p14="http://schemas.microsoft.com/office/powerpoint/2010/main" val="3787335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interpret the absolute value,… negative 1.4 is still large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Point out the corrected option, which is especially for samples &lt; 50. This is because D is a sample statistic, not a population statistic.</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18</a:t>
            </a:fld>
            <a:endParaRPr lang="en-US"/>
          </a:p>
        </p:txBody>
      </p:sp>
    </p:spTree>
    <p:extLst>
      <p:ext uri="{BB962C8B-B14F-4D97-AF65-F5344CB8AC3E}">
        <p14:creationId xmlns:p14="http://schemas.microsoft.com/office/powerpoint/2010/main" val="1258651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[plot showing D=.8 with different SDs]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Danger of D is that it depends heavily on the SD/variance of the measure itself. If you have a noisy measure then D will be reduced.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panel is with small var</a:t>
            </a:r>
          </a:p>
          <a:p>
            <a:r>
              <a:rPr lang="en-GB" sz="1200" kern="1200" dirty="0">
                <a:solidFill>
                  <a:schemeClr val="tx1"/>
                </a:solidFill>
                <a:effectLst/>
                <a:latin typeface="+mn-lt"/>
                <a:ea typeface="+mn-ea"/>
                <a:cs typeface="+mn-cs"/>
              </a:rPr>
              <a:t>Second is with larger var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DIFFERENCE IS THE SAME</a:t>
            </a:r>
          </a:p>
          <a:p>
            <a:r>
              <a:rPr lang="en-GB" sz="1200" kern="1200" dirty="0">
                <a:solidFill>
                  <a:schemeClr val="tx1"/>
                </a:solidFill>
                <a:effectLst/>
                <a:latin typeface="+mn-lt"/>
                <a:ea typeface="+mn-ea"/>
                <a:cs typeface="+mn-cs"/>
              </a:rPr>
              <a:t>Substantive interpretation may be the same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might we find data like this, where effect is the same but variance different?</a:t>
            </a:r>
          </a:p>
          <a:p>
            <a:r>
              <a:rPr lang="en-GB" sz="1200" kern="1200" dirty="0">
                <a:solidFill>
                  <a:schemeClr val="tx1"/>
                </a:solidFill>
                <a:effectLst/>
                <a:latin typeface="+mn-lt"/>
                <a:ea typeface="+mn-ea"/>
                <a:cs typeface="+mn-cs"/>
              </a:rPr>
              <a:t>One example might be Inclusive vs narrowly controlled trial populations. E.g. Star*D trial https://</a:t>
            </a:r>
            <a:r>
              <a:rPr lang="en-GB" sz="1200" kern="1200" dirty="0" err="1">
                <a:solidFill>
                  <a:schemeClr val="tx1"/>
                </a:solidFill>
                <a:effectLst/>
                <a:latin typeface="+mn-lt"/>
                <a:ea typeface="+mn-ea"/>
                <a:cs typeface="+mn-cs"/>
              </a:rPr>
              <a:t>en.wikipedia.org</a:t>
            </a:r>
            <a:r>
              <a:rPr lang="en-GB" sz="1200" kern="1200" dirty="0">
                <a:solidFill>
                  <a:schemeClr val="tx1"/>
                </a:solidFill>
                <a:effectLst/>
                <a:latin typeface="+mn-lt"/>
                <a:ea typeface="+mn-ea"/>
                <a:cs typeface="+mn-cs"/>
              </a:rPr>
              <a:t>/wiki/STAR*D</a:t>
            </a:r>
          </a:p>
          <a:p>
            <a:r>
              <a:rPr lang="en-GB" sz="1200" kern="1200" dirty="0">
                <a:solidFill>
                  <a:schemeClr val="tx1"/>
                </a:solidFill>
                <a:effectLst/>
                <a:latin typeface="+mn-lt"/>
                <a:ea typeface="+mn-ea"/>
                <a:cs typeface="+mn-cs"/>
              </a:rPr>
              <a:t>Some efficacy RCTs would only include &lt;5% of real caseloads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Also point out here that even large effects are quite subtle when looking at a density plot... hard to eyeball sometimes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B4750D-BD43-6E4F-A745-A529DF920E01}" type="slidenum">
              <a:rPr lang="en-US" smtClean="0"/>
              <a:t>19</a:t>
            </a:fld>
            <a:endParaRPr lang="en-US"/>
          </a:p>
        </p:txBody>
      </p:sp>
    </p:spTree>
    <p:extLst>
      <p:ext uri="{BB962C8B-B14F-4D97-AF65-F5344CB8AC3E}">
        <p14:creationId xmlns:p14="http://schemas.microsoft.com/office/powerpoint/2010/main" val="2508555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squared (and eta squared) work on the basis of the proportion of variance explained.</a:t>
            </a:r>
          </a:p>
          <a:p>
            <a:endParaRPr lang="en-US" dirty="0"/>
          </a:p>
          <a:p>
            <a:r>
              <a:rPr lang="en-US" dirty="0"/>
              <a:t>Can see the f2 gets larger as the difference between models A and AB gets bigger</a:t>
            </a:r>
          </a:p>
          <a:p>
            <a:r>
              <a:rPr lang="en-US" dirty="0"/>
              <a:t>This is a way of describing hierarchical regression which we saw earlier.</a:t>
            </a:r>
          </a:p>
        </p:txBody>
      </p:sp>
      <p:sp>
        <p:nvSpPr>
          <p:cNvPr id="4" name="Slide Number Placeholder 3"/>
          <p:cNvSpPr>
            <a:spLocks noGrp="1"/>
          </p:cNvSpPr>
          <p:nvPr>
            <p:ph type="sldNum" sz="quarter" idx="5"/>
          </p:nvPr>
        </p:nvSpPr>
        <p:spPr/>
        <p:txBody>
          <a:bodyPr/>
          <a:lstStyle/>
          <a:p>
            <a:fld id="{91B4750D-BD43-6E4F-A745-A529DF920E01}" type="slidenum">
              <a:rPr lang="en-US" smtClean="0"/>
              <a:t>20</a:t>
            </a:fld>
            <a:endParaRPr lang="en-US"/>
          </a:p>
        </p:txBody>
      </p:sp>
    </p:spTree>
    <p:extLst>
      <p:ext uri="{BB962C8B-B14F-4D97-AF65-F5344CB8AC3E}">
        <p14:creationId xmlns:p14="http://schemas.microsoft.com/office/powerpoint/2010/main" val="984570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Effect sizes in natural units are important too</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21</a:t>
            </a:fld>
            <a:endParaRPr lang="en-US"/>
          </a:p>
        </p:txBody>
      </p:sp>
    </p:spTree>
    <p:extLst>
      <p:ext uri="{BB962C8B-B14F-4D97-AF65-F5344CB8AC3E}">
        <p14:creationId xmlns:p14="http://schemas.microsoft.com/office/powerpoint/2010/main" val="1447058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Explain the plot which comes from </a:t>
            </a:r>
            <a:r>
              <a:rPr lang="en-GB" sz="1200" kern="1200" dirty="0" err="1">
                <a:solidFill>
                  <a:schemeClr val="tx1"/>
                </a:solidFill>
                <a:effectLst/>
                <a:latin typeface="+mn-lt"/>
                <a:ea typeface="+mn-ea"/>
                <a:cs typeface="+mn-cs"/>
              </a:rPr>
              <a:t>Sobrig</a:t>
            </a:r>
            <a:r>
              <a:rPr lang="en-GB" sz="1200" kern="1200" dirty="0">
                <a:solidFill>
                  <a:schemeClr val="tx1"/>
                </a:solidFill>
                <a:effectLst/>
                <a:latin typeface="+mn-lt"/>
                <a:ea typeface="+mn-ea"/>
                <a:cs typeface="+mn-cs"/>
              </a:rPr>
              <a:t> paper (ref </a:t>
            </a:r>
            <a:r>
              <a:rPr lang="en-GB" sz="1200" kern="1200" dirty="0" err="1">
                <a:solidFill>
                  <a:schemeClr val="tx1"/>
                </a:solidFill>
                <a:effectLst/>
                <a:latin typeface="+mn-lt"/>
                <a:ea typeface="+mn-ea"/>
                <a:cs typeface="+mn-cs"/>
              </a:rPr>
              <a:t>onnext</a:t>
            </a:r>
            <a:r>
              <a:rPr lang="en-GB" sz="1200" kern="1200" dirty="0">
                <a:solidFill>
                  <a:schemeClr val="tx1"/>
                </a:solidFill>
                <a:effectLst/>
                <a:latin typeface="+mn-lt"/>
                <a:ea typeface="+mn-ea"/>
                <a:cs typeface="+mn-cs"/>
              </a:rPr>
              <a:t>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Also ask what extra plot feature we should add? (Horizontal/vertical lines… but not allowed by the journal)</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22</a:t>
            </a:fld>
            <a:endParaRPr lang="en-US"/>
          </a:p>
        </p:txBody>
      </p:sp>
    </p:spTree>
    <p:extLst>
      <p:ext uri="{BB962C8B-B14F-4D97-AF65-F5344CB8AC3E}">
        <p14:creationId xmlns:p14="http://schemas.microsoft.com/office/powerpoint/2010/main" val="273660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Natural frequencies. Colour scale chosen specifically to match up to clinically meaningful thresholds: all green squares are 5% of body weight which is considered a clinically meaningful milestone and would be important for this audience of physicians.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depression 17.5% https://</a:t>
            </a:r>
            <a:r>
              <a:rPr lang="en-GB" sz="1200" kern="1200" dirty="0" err="1">
                <a:solidFill>
                  <a:schemeClr val="tx1"/>
                </a:solidFill>
                <a:effectLst/>
                <a:latin typeface="+mn-lt"/>
                <a:ea typeface="+mn-ea"/>
                <a:cs typeface="+mn-cs"/>
              </a:rPr>
              <a:t>www.ncbi.nlm.nih.gov</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pmc</a:t>
            </a:r>
            <a:r>
              <a:rPr lang="en-GB" sz="1200" kern="1200" dirty="0">
                <a:solidFill>
                  <a:schemeClr val="tx1"/>
                </a:solidFill>
                <a:effectLst/>
                <a:latin typeface="+mn-lt"/>
                <a:ea typeface="+mn-ea"/>
                <a:cs typeface="+mn-cs"/>
              </a:rPr>
              <a:t>/articles/PMC4611356/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Or 2 points on HAMD if you are the FDA for drug approval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Always somewhat arbitrary, but could be linked to external outcomes (e.g. unemployment, suicide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Mention other </a:t>
            </a:r>
            <a:r>
              <a:rPr lang="en-GB" sz="1200" kern="1200" dirty="0" err="1">
                <a:solidFill>
                  <a:schemeClr val="tx1"/>
                </a:solidFill>
                <a:effectLst/>
                <a:latin typeface="+mn-lt"/>
                <a:ea typeface="+mn-ea"/>
                <a:cs typeface="+mn-cs"/>
              </a:rPr>
              <a:t>Gigerenzer</a:t>
            </a:r>
            <a:r>
              <a:rPr lang="en-GB" sz="1200" kern="1200" dirty="0">
                <a:solidFill>
                  <a:schemeClr val="tx1"/>
                </a:solidFill>
                <a:effectLst/>
                <a:latin typeface="+mn-lt"/>
                <a:ea typeface="+mn-ea"/>
                <a:cs typeface="+mn-cs"/>
              </a:rPr>
              <a:t> work on natural frequencies. Especially important when numbers are very small or very large (one in 500 much more scary than 0.2 %… Perhaps one in 800 if we say 60% of population gets it). Important in behaviour change contexts.</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23</a:t>
            </a:fld>
            <a:endParaRPr lang="en-US"/>
          </a:p>
        </p:txBody>
      </p:sp>
    </p:spTree>
    <p:extLst>
      <p:ext uri="{BB962C8B-B14F-4D97-AF65-F5344CB8AC3E}">
        <p14:creationId xmlns:p14="http://schemas.microsoft.com/office/powerpoint/2010/main" val="102370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the relationship gets stronger the line gets steeper, which is how we can describe the relationship with a (single number for the slope)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number is typically the Pearson correlation coefficient, R</a:t>
            </a:r>
          </a:p>
          <a:p>
            <a:r>
              <a:rPr lang="en-US" dirty="0"/>
              <a:t>Although </a:t>
            </a:r>
            <a:r>
              <a:rPr lang="en-US" dirty="0" err="1"/>
              <a:t>nonpara</a:t>
            </a:r>
            <a:r>
              <a:rPr lang="en-US" dirty="0"/>
              <a:t> alternatives</a:t>
            </a:r>
          </a:p>
        </p:txBody>
      </p:sp>
      <p:sp>
        <p:nvSpPr>
          <p:cNvPr id="4" name="Slide Number Placeholder 3"/>
          <p:cNvSpPr>
            <a:spLocks noGrp="1"/>
          </p:cNvSpPr>
          <p:nvPr>
            <p:ph type="sldNum" sz="quarter" idx="5"/>
          </p:nvPr>
        </p:nvSpPr>
        <p:spPr/>
        <p:txBody>
          <a:bodyPr/>
          <a:lstStyle/>
          <a:p>
            <a:fld id="{91B4750D-BD43-6E4F-A745-A529DF920E01}" type="slidenum">
              <a:rPr lang="en-US" smtClean="0"/>
              <a:t>6</a:t>
            </a:fld>
            <a:endParaRPr lang="en-US"/>
          </a:p>
        </p:txBody>
      </p:sp>
    </p:spTree>
    <p:extLst>
      <p:ext uri="{BB962C8B-B14F-4D97-AF65-F5344CB8AC3E}">
        <p14:creationId xmlns:p14="http://schemas.microsoft.com/office/powerpoint/2010/main" val="3824209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Number needed to treat popular among doctors (see also </a:t>
            </a:r>
            <a:r>
              <a:rPr lang="en-GB" sz="1200" kern="1200" dirty="0" err="1">
                <a:solidFill>
                  <a:schemeClr val="tx1"/>
                </a:solidFill>
                <a:effectLst/>
                <a:latin typeface="+mn-lt"/>
                <a:ea typeface="+mn-ea"/>
                <a:cs typeface="+mn-cs"/>
              </a:rPr>
              <a:t>NNHarm</a:t>
            </a:r>
            <a:r>
              <a:rPr lang="en-GB" sz="1200" kern="1200" dirty="0">
                <a:solidFill>
                  <a:schemeClr val="tx1"/>
                </a:solidFill>
                <a:effectLst/>
                <a:latin typeface="+mn-lt"/>
                <a:ea typeface="+mn-ea"/>
                <a:cs typeface="+mn-cs"/>
              </a:rPr>
              <a:t>)</a:t>
            </a:r>
          </a:p>
          <a:p>
            <a:endParaRPr lang="en-US" dirty="0"/>
          </a:p>
          <a:p>
            <a:r>
              <a:rPr lang="en-US" dirty="0"/>
              <a:t>P(Control) is probability of good outcome in control </a:t>
            </a:r>
            <a:r>
              <a:rPr lang="en-US" dirty="0" err="1"/>
              <a:t>grouop</a:t>
            </a:r>
            <a:r>
              <a:rPr lang="en-US" dirty="0"/>
              <a:t>… and so on</a:t>
            </a:r>
          </a:p>
        </p:txBody>
      </p:sp>
      <p:sp>
        <p:nvSpPr>
          <p:cNvPr id="4" name="Slide Number Placeholder 3"/>
          <p:cNvSpPr>
            <a:spLocks noGrp="1"/>
          </p:cNvSpPr>
          <p:nvPr>
            <p:ph type="sldNum" sz="quarter" idx="5"/>
          </p:nvPr>
        </p:nvSpPr>
        <p:spPr/>
        <p:txBody>
          <a:bodyPr/>
          <a:lstStyle/>
          <a:p>
            <a:fld id="{91B4750D-BD43-6E4F-A745-A529DF920E01}" type="slidenum">
              <a:rPr lang="en-US" smtClean="0"/>
              <a:t>24</a:t>
            </a:fld>
            <a:endParaRPr lang="en-US"/>
          </a:p>
        </p:txBody>
      </p:sp>
    </p:spTree>
    <p:extLst>
      <p:ext uri="{BB962C8B-B14F-4D97-AF65-F5344CB8AC3E}">
        <p14:creationId xmlns:p14="http://schemas.microsoft.com/office/powerpoint/2010/main" val="3480766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end of slide… ask, so how might we calculate NNTs for depression or behavior where outcome is continuous?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Defining treatment success with continuous outcomes (easier when people just die or recover)</a:t>
            </a:r>
          </a:p>
          <a:p>
            <a:endParaRPr lang="en-US" dirty="0"/>
          </a:p>
          <a:p>
            <a:r>
              <a:rPr lang="en-US" dirty="0"/>
              <a:t>One way might be to count number of patients who have hit arbitrary clin sig thresholds (like 5% body weight)</a:t>
            </a:r>
          </a:p>
          <a:p>
            <a:endParaRPr lang="en-US" dirty="0"/>
          </a:p>
          <a:p>
            <a:r>
              <a:rPr lang="en-US" dirty="0"/>
              <a:t>Another is reliable change index…</a:t>
            </a:r>
          </a:p>
        </p:txBody>
      </p:sp>
      <p:sp>
        <p:nvSpPr>
          <p:cNvPr id="4" name="Slide Number Placeholder 3"/>
          <p:cNvSpPr>
            <a:spLocks noGrp="1"/>
          </p:cNvSpPr>
          <p:nvPr>
            <p:ph type="sldNum" sz="quarter" idx="5"/>
          </p:nvPr>
        </p:nvSpPr>
        <p:spPr/>
        <p:txBody>
          <a:bodyPr/>
          <a:lstStyle/>
          <a:p>
            <a:fld id="{91B4750D-BD43-6E4F-A745-A529DF920E01}" type="slidenum">
              <a:rPr lang="en-US" smtClean="0"/>
              <a:t>25</a:t>
            </a:fld>
            <a:endParaRPr lang="en-US"/>
          </a:p>
        </p:txBody>
      </p:sp>
    </p:spTree>
    <p:extLst>
      <p:ext uri="{BB962C8B-B14F-4D97-AF65-F5344CB8AC3E}">
        <p14:creationId xmlns:p14="http://schemas.microsoft.com/office/powerpoint/2010/main" val="647767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26</a:t>
            </a:fld>
            <a:endParaRPr lang="en-US"/>
          </a:p>
        </p:txBody>
      </p:sp>
    </p:spTree>
    <p:extLst>
      <p:ext uri="{BB962C8B-B14F-4D97-AF65-F5344CB8AC3E}">
        <p14:creationId xmlns:p14="http://schemas.microsoft.com/office/powerpoint/2010/main" val="1449051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Important points are the SD1 = SD at baseline</a:t>
            </a:r>
          </a:p>
          <a:p>
            <a:endParaRPr lang="en-US" dirty="0"/>
          </a:p>
          <a:p>
            <a:r>
              <a:rPr lang="en-US" dirty="0"/>
              <a:t>Reliability is the scale reliability, ideally test-retest reliability</a:t>
            </a:r>
          </a:p>
        </p:txBody>
      </p:sp>
      <p:sp>
        <p:nvSpPr>
          <p:cNvPr id="4" name="Slide Number Placeholder 3"/>
          <p:cNvSpPr>
            <a:spLocks noGrp="1"/>
          </p:cNvSpPr>
          <p:nvPr>
            <p:ph type="sldNum" sz="quarter" idx="5"/>
          </p:nvPr>
        </p:nvSpPr>
        <p:spPr/>
        <p:txBody>
          <a:bodyPr/>
          <a:lstStyle/>
          <a:p>
            <a:fld id="{91B4750D-BD43-6E4F-A745-A529DF920E01}" type="slidenum">
              <a:rPr lang="en-US" smtClean="0"/>
              <a:t>28</a:t>
            </a:fld>
            <a:endParaRPr lang="en-US"/>
          </a:p>
        </p:txBody>
      </p:sp>
    </p:spTree>
    <p:extLst>
      <p:ext uri="{BB962C8B-B14F-4D97-AF65-F5344CB8AC3E}">
        <p14:creationId xmlns:p14="http://schemas.microsoft.com/office/powerpoint/2010/main" val="3248574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worked example… HRSD has SD of about 6, and reliability of about .7 to .8 depending on timescale</a:t>
            </a:r>
          </a:p>
          <a:p>
            <a:endParaRPr lang="en-US" dirty="0"/>
          </a:p>
          <a:p>
            <a:r>
              <a:rPr lang="en-US" dirty="0"/>
              <a:t>So, to be sure change is clinically reliable would want to see improvement of 9 points</a:t>
            </a:r>
          </a:p>
          <a:p>
            <a:endParaRPr lang="en-US" dirty="0"/>
          </a:p>
          <a:p>
            <a:r>
              <a:rPr lang="en-US" dirty="0"/>
              <a:t>Count number of people who improve by this much == success</a:t>
            </a:r>
          </a:p>
          <a:p>
            <a:endParaRPr lang="en-US" dirty="0"/>
          </a:p>
          <a:p>
            <a:r>
              <a:rPr lang="en-US" dirty="0"/>
              <a:t>Remember that there may be floor effects so harder to compare across mild/severe populations</a:t>
            </a:r>
          </a:p>
        </p:txBody>
      </p:sp>
      <p:sp>
        <p:nvSpPr>
          <p:cNvPr id="4" name="Slide Number Placeholder 3"/>
          <p:cNvSpPr>
            <a:spLocks noGrp="1"/>
          </p:cNvSpPr>
          <p:nvPr>
            <p:ph type="sldNum" sz="quarter" idx="5"/>
          </p:nvPr>
        </p:nvSpPr>
        <p:spPr/>
        <p:txBody>
          <a:bodyPr/>
          <a:lstStyle/>
          <a:p>
            <a:fld id="{91B4750D-BD43-6E4F-A745-A529DF920E01}" type="slidenum">
              <a:rPr lang="en-US" smtClean="0"/>
              <a:t>29</a:t>
            </a:fld>
            <a:endParaRPr lang="en-US"/>
          </a:p>
        </p:txBody>
      </p:sp>
    </p:spTree>
    <p:extLst>
      <p:ext uri="{BB962C8B-B14F-4D97-AF65-F5344CB8AC3E}">
        <p14:creationId xmlns:p14="http://schemas.microsoft.com/office/powerpoint/2010/main" val="1389572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30</a:t>
            </a:fld>
            <a:endParaRPr lang="en-US"/>
          </a:p>
        </p:txBody>
      </p:sp>
    </p:spTree>
    <p:extLst>
      <p:ext uri="{BB962C8B-B14F-4D97-AF65-F5344CB8AC3E}">
        <p14:creationId xmlns:p14="http://schemas.microsoft.com/office/powerpoint/2010/main" val="2108084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Assessment: wanted to pick out some key points because of questions in the feedback. Issue of how we will assess when papers replicated are so diverse…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is expected</a:t>
            </a:r>
          </a:p>
          <a:p>
            <a:r>
              <a:rPr lang="en-GB" sz="1200" kern="1200" dirty="0">
                <a:solidFill>
                  <a:schemeClr val="tx1"/>
                </a:solidFill>
                <a:effectLst/>
                <a:latin typeface="+mn-lt"/>
                <a:ea typeface="+mn-ea"/>
                <a:cs typeface="+mn-cs"/>
              </a:rPr>
              <a:t>What working at SEEC level 7 means</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31</a:t>
            </a:fld>
            <a:endParaRPr lang="en-US"/>
          </a:p>
        </p:txBody>
      </p:sp>
    </p:spTree>
    <p:extLst>
      <p:ext uri="{BB962C8B-B14F-4D97-AF65-F5344CB8AC3E}">
        <p14:creationId xmlns:p14="http://schemas.microsoft.com/office/powerpoint/2010/main" val="1389308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also… additional stats like </a:t>
            </a:r>
            <a:r>
              <a:rPr lang="en-US" dirty="0" err="1"/>
              <a:t>Levene’s</a:t>
            </a:r>
            <a:r>
              <a:rPr lang="en-US" dirty="0"/>
              <a:t> in notes online</a:t>
            </a:r>
          </a:p>
        </p:txBody>
      </p:sp>
      <p:sp>
        <p:nvSpPr>
          <p:cNvPr id="4" name="Slide Number Placeholder 3"/>
          <p:cNvSpPr>
            <a:spLocks noGrp="1"/>
          </p:cNvSpPr>
          <p:nvPr>
            <p:ph type="sldNum" sz="quarter" idx="5"/>
          </p:nvPr>
        </p:nvSpPr>
        <p:spPr/>
        <p:txBody>
          <a:bodyPr/>
          <a:lstStyle/>
          <a:p>
            <a:fld id="{91B4750D-BD43-6E4F-A745-A529DF920E01}" type="slidenum">
              <a:rPr lang="en-US" smtClean="0"/>
              <a:t>34</a:t>
            </a:fld>
            <a:endParaRPr lang="en-US"/>
          </a:p>
        </p:txBody>
      </p:sp>
    </p:spTree>
    <p:extLst>
      <p:ext uri="{BB962C8B-B14F-4D97-AF65-F5344CB8AC3E}">
        <p14:creationId xmlns:p14="http://schemas.microsoft.com/office/powerpoint/2010/main" val="199218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makes it standardised is that it doesn’t matter what the average of each variable is, or the units we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the same data plotted using the </a:t>
            </a:r>
            <a:r>
              <a:rPr lang="en-GB" sz="1200" kern="1200" dirty="0" err="1">
                <a:solidFill>
                  <a:schemeClr val="tx1"/>
                </a:solidFill>
                <a:effectLst/>
                <a:latin typeface="+mn-lt"/>
                <a:ea typeface="+mn-ea"/>
                <a:cs typeface="+mn-cs"/>
              </a:rPr>
              <a:t>ggpairs</a:t>
            </a:r>
            <a:r>
              <a:rPr lang="en-GB" sz="1200" kern="1200" dirty="0">
                <a:solidFill>
                  <a:schemeClr val="tx1"/>
                </a:solidFill>
                <a:effectLst/>
                <a:latin typeface="+mn-lt"/>
                <a:ea typeface="+mn-ea"/>
                <a:cs typeface="+mn-cs"/>
              </a:rPr>
              <a:t> function. </a:t>
            </a:r>
          </a:p>
          <a:p>
            <a:endParaRPr lang="en-US" dirty="0"/>
          </a:p>
          <a:p>
            <a:r>
              <a:rPr lang="en-US" dirty="0"/>
              <a:t>One thing to imagine… think of the right hand density turned on it’s side…. That’s how it really should be.</a:t>
            </a:r>
          </a:p>
          <a:p>
            <a:r>
              <a:rPr lang="en-US" dirty="0"/>
              <a:t>This way, you can see how the correlation describes the variance explained…. If it were a flatline then the points scatter around the line and would be described by the variance alone</a:t>
            </a:r>
          </a:p>
        </p:txBody>
      </p:sp>
      <p:sp>
        <p:nvSpPr>
          <p:cNvPr id="4" name="Slide Number Placeholder 3"/>
          <p:cNvSpPr>
            <a:spLocks noGrp="1"/>
          </p:cNvSpPr>
          <p:nvPr>
            <p:ph type="sldNum" sz="quarter" idx="5"/>
          </p:nvPr>
        </p:nvSpPr>
        <p:spPr/>
        <p:txBody>
          <a:bodyPr/>
          <a:lstStyle/>
          <a:p>
            <a:fld id="{91B4750D-BD43-6E4F-A745-A529DF920E01}" type="slidenum">
              <a:rPr lang="en-US" smtClean="0"/>
              <a:t>7</a:t>
            </a:fld>
            <a:endParaRPr lang="en-US"/>
          </a:p>
        </p:txBody>
      </p:sp>
    </p:spTree>
    <p:extLst>
      <p:ext uri="{BB962C8B-B14F-4D97-AF65-F5344CB8AC3E}">
        <p14:creationId xmlns:p14="http://schemas.microsoft.com/office/powerpoint/2010/main" val="307525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plot shows more simulated data with the same correlation, but different variables with different variances. The relationship is the same, even though the scale has changed</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8</a:t>
            </a:fld>
            <a:endParaRPr lang="en-US"/>
          </a:p>
        </p:txBody>
      </p:sp>
    </p:spTree>
    <p:extLst>
      <p:ext uri="{BB962C8B-B14F-4D97-AF65-F5344CB8AC3E}">
        <p14:creationId xmlns:p14="http://schemas.microsoft.com/office/powerpoint/2010/main" val="318560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shows how another dataset with a relationship that ’s the same, but where the variances of each of the variables are very different</a:t>
            </a:r>
          </a:p>
          <a:p>
            <a:r>
              <a:rPr lang="en-US" dirty="0"/>
              <a:t>Here the </a:t>
            </a:r>
            <a:r>
              <a:rPr lang="en-US" dirty="0" err="1"/>
              <a:t>xvariable</a:t>
            </a:r>
            <a:r>
              <a:rPr lang="en-US" dirty="0"/>
              <a:t> has </a:t>
            </a:r>
            <a:r>
              <a:rPr lang="en-US" dirty="0" err="1"/>
              <a:t>ver</a:t>
            </a:r>
            <a:r>
              <a:rPr lang="en-US" dirty="0"/>
              <a:t> small var, y var has very large</a:t>
            </a:r>
          </a:p>
        </p:txBody>
      </p:sp>
      <p:sp>
        <p:nvSpPr>
          <p:cNvPr id="4" name="Slide Number Placeholder 3"/>
          <p:cNvSpPr>
            <a:spLocks noGrp="1"/>
          </p:cNvSpPr>
          <p:nvPr>
            <p:ph type="sldNum" sz="quarter" idx="5"/>
          </p:nvPr>
        </p:nvSpPr>
        <p:spPr/>
        <p:txBody>
          <a:bodyPr/>
          <a:lstStyle/>
          <a:p>
            <a:fld id="{91B4750D-BD43-6E4F-A745-A529DF920E01}" type="slidenum">
              <a:rPr lang="en-US" smtClean="0"/>
              <a:t>9</a:t>
            </a:fld>
            <a:endParaRPr lang="en-US"/>
          </a:p>
        </p:txBody>
      </p:sp>
    </p:spTree>
    <p:extLst>
      <p:ext uri="{BB962C8B-B14F-4D97-AF65-F5344CB8AC3E}">
        <p14:creationId xmlns:p14="http://schemas.microsoft.com/office/powerpoint/2010/main" val="3693181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point here is to show how </a:t>
            </a:r>
            <a:r>
              <a:rPr lang="en-GB" sz="1200" kern="1200" dirty="0" err="1">
                <a:solidFill>
                  <a:schemeClr val="tx1"/>
                </a:solidFill>
                <a:effectLst/>
                <a:latin typeface="+mn-lt"/>
                <a:ea typeface="+mn-ea"/>
                <a:cs typeface="+mn-cs"/>
              </a:rPr>
              <a:t>pearson</a:t>
            </a:r>
            <a:r>
              <a:rPr lang="en-GB" sz="1200" kern="1200" dirty="0">
                <a:solidFill>
                  <a:schemeClr val="tx1"/>
                </a:solidFill>
                <a:effectLst/>
                <a:latin typeface="+mn-lt"/>
                <a:ea typeface="+mn-ea"/>
                <a:cs typeface="+mn-cs"/>
              </a:rPr>
              <a:t> rho is a measure of relationships strength or effect size that is somewhat invariant to the type of measurements you use</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10</a:t>
            </a:fld>
            <a:endParaRPr lang="en-US"/>
          </a:p>
        </p:txBody>
      </p:sp>
    </p:spTree>
    <p:extLst>
      <p:ext uri="{BB962C8B-B14F-4D97-AF65-F5344CB8AC3E}">
        <p14:creationId xmlns:p14="http://schemas.microsoft.com/office/powerpoint/2010/main" val="733244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One thing to be mindful of though is that correlations are quite sensitive to measurements errors, which means you need to be careful when comparing correlations across studies. This is quite a complicated plot, but it shows:</a:t>
            </a:r>
          </a:p>
          <a:p>
            <a:pPr lvl="1"/>
            <a:r>
              <a:rPr lang="en-GB" sz="1200" kern="1200" dirty="0">
                <a:solidFill>
                  <a:schemeClr val="tx1"/>
                </a:solidFill>
                <a:effectLst/>
                <a:latin typeface="+mn-lt"/>
                <a:ea typeface="+mn-ea"/>
                <a:cs typeface="+mn-cs"/>
              </a:rPr>
              <a:t>Two variables v1 and 2</a:t>
            </a:r>
          </a:p>
          <a:p>
            <a:pPr lvl="1"/>
            <a:r>
              <a:rPr lang="en-GB" sz="1200" kern="1200" dirty="0">
                <a:solidFill>
                  <a:schemeClr val="tx1"/>
                </a:solidFill>
                <a:effectLst/>
                <a:latin typeface="+mn-lt"/>
                <a:ea typeface="+mn-ea"/>
                <a:cs typeface="+mn-cs"/>
              </a:rPr>
              <a:t>Two errors… these are random noise. Imagine it’s mistakes in data entry, or a wonky keyboard</a:t>
            </a:r>
          </a:p>
          <a:p>
            <a:pPr lvl="1"/>
            <a:r>
              <a:rPr lang="en-GB" sz="1200" kern="1200" dirty="0">
                <a:solidFill>
                  <a:schemeClr val="tx1"/>
                </a:solidFill>
                <a:effectLst/>
                <a:latin typeface="+mn-lt"/>
                <a:ea typeface="+mn-ea"/>
                <a:cs typeface="+mn-cs"/>
              </a:rPr>
              <a:t>If we add the errors to the measures V1 and 2 when we get V1e, V2e</a:t>
            </a:r>
          </a:p>
          <a:p>
            <a:pPr lvl="1"/>
            <a:r>
              <a:rPr lang="en-GB" sz="1200" kern="1200" dirty="0">
                <a:solidFill>
                  <a:schemeClr val="tx1"/>
                </a:solidFill>
                <a:effectLst/>
                <a:latin typeface="+mn-lt"/>
                <a:ea typeface="+mn-ea"/>
                <a:cs typeface="+mn-cs"/>
              </a:rPr>
              <a:t>If we correlate the measurements with error we get a lower value (see yellow correlations highlighted)</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11</a:t>
            </a:fld>
            <a:endParaRPr lang="en-US"/>
          </a:p>
        </p:txBody>
      </p:sp>
    </p:spTree>
    <p:extLst>
      <p:ext uri="{BB962C8B-B14F-4D97-AF65-F5344CB8AC3E}">
        <p14:creationId xmlns:p14="http://schemas.microsoft.com/office/powerpoint/2010/main" val="315095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also have to make sure that the relationship is linear!</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12</a:t>
            </a:fld>
            <a:endParaRPr lang="en-US"/>
          </a:p>
        </p:txBody>
      </p:sp>
    </p:spTree>
    <p:extLst>
      <p:ext uri="{BB962C8B-B14F-4D97-AF65-F5344CB8AC3E}">
        <p14:creationId xmlns:p14="http://schemas.microsoft.com/office/powerpoint/2010/main" val="1661055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13</a:t>
            </a:fld>
            <a:endParaRPr lang="en-US"/>
          </a:p>
        </p:txBody>
      </p:sp>
    </p:spTree>
    <p:extLst>
      <p:ext uri="{BB962C8B-B14F-4D97-AF65-F5344CB8AC3E}">
        <p14:creationId xmlns:p14="http://schemas.microsoft.com/office/powerpoint/2010/main" val="410451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C447-CFD8-C444-96D9-81BE094CEC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C7A722F-34CA-8141-A628-F7F41DFAA1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41E881-B08F-5444-A840-BCB8010BAC0F}"/>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273437F7-4507-7248-9E31-8021CBA0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E7C8A-6098-674D-A0D7-F52A0AE5F750}"/>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807443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59B1-41A9-D54E-870E-30BF3DFCCC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4C90993-78A9-E349-990E-852720B3CD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3D0127-0175-2F4A-9A7D-ED5680338A70}"/>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D284D858-1D61-F44D-BFEC-DF0BD0219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56DA4-ECCE-1F48-ACBD-406525FAD95E}"/>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4610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B3450A-567E-A940-ADAE-2C9D98875A0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D2DFBFC-7D82-2D46-8E61-24ABC85F06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2579CF-21D1-594F-8A7A-1DD012F07D42}"/>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4C9D8209-7797-6D41-A36F-4DDC9025A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A1F95-8352-0F4B-B66D-5473FCBBC723}"/>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936359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FF9E-9A46-D145-A36B-3FC0DCED4D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D2C1A3-EA85-E74E-81F1-785DE6468F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D06FDB-329D-1D47-9E27-A4C60C517592}"/>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FB61D860-EC90-2044-97D1-C9EB6801C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C6EDC-9651-9D4C-82E7-69CFFEAAE3D7}"/>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301640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9C8F-979D-1F46-8F7D-1EBD60E53DA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A52CC4-BB47-D142-B657-DEF4CECC5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5AA60C-8FD5-4047-ADDD-671357DA3526}"/>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6C01535F-1A8D-1945-91D6-852140846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EDF5D-A5CC-AC4F-917A-30915972E884}"/>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152411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515F-01DC-6A49-9822-970506920F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B78BDA-7285-6944-B19F-712239D12D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063092B-3962-404E-9BE9-D5AF762E36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02B3902-BFC7-C14A-B1D6-DA98C0AB2FB0}"/>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6" name="Footer Placeholder 5">
            <a:extLst>
              <a:ext uri="{FF2B5EF4-FFF2-40B4-BE49-F238E27FC236}">
                <a16:creationId xmlns:a16="http://schemas.microsoft.com/office/drawing/2014/main" id="{7D1B98BA-51CB-4C44-B55D-B5639C3F0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9AF4F-9E1F-1C42-91A5-985E7A5D97BE}"/>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8676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3560-C257-244D-AF8A-9018C8B11A1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0A676C-53D7-854F-9A1F-C6F2CC906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6D97EB-8013-1747-BD88-A736A5BA1C7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8F6A2FA-BDB7-0544-A377-188BBD8DA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DC65EB-465F-654F-9092-EEBC9E7CA4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6D3BD0-C027-4E47-9A3F-BDDB998E5C09}"/>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8" name="Footer Placeholder 7">
            <a:extLst>
              <a:ext uri="{FF2B5EF4-FFF2-40B4-BE49-F238E27FC236}">
                <a16:creationId xmlns:a16="http://schemas.microsoft.com/office/drawing/2014/main" id="{E227EBFD-03BA-AA49-A646-CB7D79B157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3AF4E5-D246-8047-BD0E-2BED80232A37}"/>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1052591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17A8-BFF8-D243-A3D2-4C5655F84E0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BDACBF-4738-7941-9941-D36BC6371DC3}"/>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4" name="Footer Placeholder 3">
            <a:extLst>
              <a:ext uri="{FF2B5EF4-FFF2-40B4-BE49-F238E27FC236}">
                <a16:creationId xmlns:a16="http://schemas.microsoft.com/office/drawing/2014/main" id="{E8782440-8B6D-7B41-B7E7-465C60878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D2D3C8-E29E-DF4B-8CDB-F5D60DB39EEA}"/>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37353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6E198-27EC-494A-8740-3CF2A60175A9}"/>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3" name="Footer Placeholder 2">
            <a:extLst>
              <a:ext uri="{FF2B5EF4-FFF2-40B4-BE49-F238E27FC236}">
                <a16:creationId xmlns:a16="http://schemas.microsoft.com/office/drawing/2014/main" id="{FF97C962-FC82-7B4A-AF35-D625A39EF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3404DB-CC69-CE40-B92E-1BA019EF045B}"/>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98197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C9AA-1AE2-DE4F-88D3-48EB43601A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2D7DC7-39DE-D840-BABA-CDA931496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7A0DDA-9F52-6E42-838A-FC6226DB6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FD1BAD-5E04-384C-B869-8FD6C527CC2B}"/>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6" name="Footer Placeholder 5">
            <a:extLst>
              <a:ext uri="{FF2B5EF4-FFF2-40B4-BE49-F238E27FC236}">
                <a16:creationId xmlns:a16="http://schemas.microsoft.com/office/drawing/2014/main" id="{89FEB305-69E1-4B41-B0BD-AF4AEADCB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7F481-6FD2-9449-A9B7-C8E2B15FDEA3}"/>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527458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F652-62ED-ED43-BD64-47697CE506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DF51E8A-38E0-B746-A2BA-29ADF0983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D89E54-B7DE-EC4A-91DD-2F019FBD3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1CA04C-DF14-B149-818B-04891D6A11F0}"/>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6" name="Footer Placeholder 5">
            <a:extLst>
              <a:ext uri="{FF2B5EF4-FFF2-40B4-BE49-F238E27FC236}">
                <a16:creationId xmlns:a16="http://schemas.microsoft.com/office/drawing/2014/main" id="{B828BFB3-4B78-9E4B-B32A-F9EDD4538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5635B7-8991-DB40-8C2C-1C55D742D8E6}"/>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4156232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C929F-0219-9640-8FC6-B4EFAF31A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F973E19-80FB-2248-AC3A-FAD3D0B1CA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BED894-090D-5D4A-874A-02B0F973FC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97A58AA4-CEB8-C346-B915-41C5452D5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A85A4-0081-5549-8097-CB0EBCEDC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6149B-C6EF-044C-9D39-DC05E1C53BE0}" type="slidenum">
              <a:rPr lang="en-US" smtClean="0"/>
              <a:t>‹#›</a:t>
            </a:fld>
            <a:endParaRPr lang="en-US"/>
          </a:p>
        </p:txBody>
      </p:sp>
    </p:spTree>
    <p:extLst>
      <p:ext uri="{BB962C8B-B14F-4D97-AF65-F5344CB8AC3E}">
        <p14:creationId xmlns:p14="http://schemas.microsoft.com/office/powerpoint/2010/main" val="1676851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8.xml"/><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customXml" Target="../ink/ink7.xml"/><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customXml" Target="../ink/ink4.xml"/><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9.png"/><Relationship Id="rId18" Type="http://schemas.openxmlformats.org/officeDocument/2006/relationships/customXml" Target="../ink/ink16.xml"/><Relationship Id="rId3" Type="http://schemas.openxmlformats.org/officeDocument/2006/relationships/image" Target="../media/image13.tiff"/><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13.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notesSlide" Target="../notesSlides/notesSlide11.xml"/><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0.xml"/><Relationship Id="rId11" Type="http://schemas.openxmlformats.org/officeDocument/2006/relationships/image" Target="../media/image28.png"/><Relationship Id="rId24" Type="http://schemas.openxmlformats.org/officeDocument/2006/relationships/customXml" Target="../ink/ink19.xml"/><Relationship Id="rId5" Type="http://schemas.openxmlformats.org/officeDocument/2006/relationships/image" Target="../media/image25.pn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customXml" Target="../ink/ink12.xml"/><Relationship Id="rId19" Type="http://schemas.openxmlformats.org/officeDocument/2006/relationships/image" Target="../media/image32.png"/><Relationship Id="rId4" Type="http://schemas.openxmlformats.org/officeDocument/2006/relationships/customXml" Target="../ink/ink9.xml"/><Relationship Id="rId9" Type="http://schemas.openxmlformats.org/officeDocument/2006/relationships/image" Target="../media/image27.png"/><Relationship Id="rId14" Type="http://schemas.openxmlformats.org/officeDocument/2006/relationships/customXml" Target="../ink/ink14.xml"/><Relationship Id="rId22" Type="http://schemas.openxmlformats.org/officeDocument/2006/relationships/customXml" Target="../ink/ink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theanalysisfactor.com/effect-siz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imaging.mrc-cbu.cam.ac.uk/statswiki/FAQ/effectSize" TargetMode="External"/><Relationship Id="rId4" Type="http://schemas.openxmlformats.org/officeDocument/2006/relationships/hyperlink" Target="https://www.psychometrica.de/effect_size.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42.png"/><Relationship Id="rId4" Type="http://schemas.openxmlformats.org/officeDocument/2006/relationships/customXml" Target="../ink/ink20.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plymouth.zoom.us/j/9101503592"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benwhalley.github.io/datafluency/session-4-effect-sizes-and-discrepancie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B0E4-3980-E947-A303-52E14A2BE0CE}"/>
              </a:ext>
            </a:extLst>
          </p:cNvPr>
          <p:cNvSpPr>
            <a:spLocks noGrp="1"/>
          </p:cNvSpPr>
          <p:nvPr>
            <p:ph type="ctrTitle"/>
          </p:nvPr>
        </p:nvSpPr>
        <p:spPr/>
        <p:txBody>
          <a:bodyPr/>
          <a:lstStyle/>
          <a:p>
            <a:r>
              <a:rPr lang="en-US" dirty="0"/>
              <a:t>Real world analysis 4</a:t>
            </a:r>
          </a:p>
        </p:txBody>
      </p:sp>
      <p:sp>
        <p:nvSpPr>
          <p:cNvPr id="3" name="Subtitle 2">
            <a:extLst>
              <a:ext uri="{FF2B5EF4-FFF2-40B4-BE49-F238E27FC236}">
                <a16:creationId xmlns:a16="http://schemas.microsoft.com/office/drawing/2014/main" id="{72A4EBFA-9A7D-634C-AB89-1B77EB20812F}"/>
              </a:ext>
            </a:extLst>
          </p:cNvPr>
          <p:cNvSpPr>
            <a:spLocks noGrp="1"/>
          </p:cNvSpPr>
          <p:nvPr>
            <p:ph type="subTitle" idx="1"/>
          </p:nvPr>
        </p:nvSpPr>
        <p:spPr/>
        <p:txBody>
          <a:bodyPr/>
          <a:lstStyle/>
          <a:p>
            <a:r>
              <a:rPr lang="en-US" dirty="0"/>
              <a:t>Effect size, discrepancy measures and assorted tests.</a:t>
            </a:r>
          </a:p>
        </p:txBody>
      </p:sp>
    </p:spTree>
    <p:extLst>
      <p:ext uri="{BB962C8B-B14F-4D97-AF65-F5344CB8AC3E}">
        <p14:creationId xmlns:p14="http://schemas.microsoft.com/office/powerpoint/2010/main" val="109922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FE7-895B-0C49-8695-4C7497632058}"/>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47503019-2E85-7B4E-9D62-1492ECFD7DC6}"/>
              </a:ext>
            </a:extLst>
          </p:cNvPr>
          <p:cNvSpPr>
            <a:spLocks noGrp="1"/>
          </p:cNvSpPr>
          <p:nvPr>
            <p:ph idx="1"/>
          </p:nvPr>
        </p:nvSpPr>
        <p:spPr/>
        <p:txBody>
          <a:bodyPr/>
          <a:lstStyle/>
          <a:p>
            <a:r>
              <a:rPr lang="en-US" dirty="0"/>
              <a:t>Measure of relationship strength or effect size</a:t>
            </a:r>
          </a:p>
          <a:p>
            <a:r>
              <a:rPr lang="en-US" dirty="0"/>
              <a:t>Insensitive to (unaffected by):</a:t>
            </a:r>
          </a:p>
          <a:p>
            <a:pPr lvl="1"/>
            <a:r>
              <a:rPr lang="en-US" dirty="0"/>
              <a:t>Means</a:t>
            </a:r>
          </a:p>
          <a:p>
            <a:pPr lvl="1"/>
            <a:r>
              <a:rPr lang="en-US" dirty="0"/>
              <a:t>Variances</a:t>
            </a:r>
          </a:p>
        </p:txBody>
      </p:sp>
    </p:spTree>
    <p:extLst>
      <p:ext uri="{BB962C8B-B14F-4D97-AF65-F5344CB8AC3E}">
        <p14:creationId xmlns:p14="http://schemas.microsoft.com/office/powerpoint/2010/main" val="43228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E1649615-0C7F-AE44-9F6B-2F90C6AF7F1F}"/>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0" y="-1"/>
            <a:ext cx="10194324" cy="6792059"/>
          </a:xfr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CB0C07B-6B6B-DE4A-80D2-70224797E51D}"/>
                  </a:ext>
                </a:extLst>
              </p14:cNvPr>
              <p14:cNvContentPartPr/>
              <p14:nvPr/>
            </p14:nvContentPartPr>
            <p14:xfrm>
              <a:off x="165094" y="885172"/>
              <a:ext cx="2057040" cy="1820160"/>
            </p14:xfrm>
          </p:contentPart>
        </mc:Choice>
        <mc:Fallback xmlns="">
          <p:pic>
            <p:nvPicPr>
              <p:cNvPr id="6" name="Ink 5">
                <a:extLst>
                  <a:ext uri="{FF2B5EF4-FFF2-40B4-BE49-F238E27FC236}">
                    <a16:creationId xmlns:a16="http://schemas.microsoft.com/office/drawing/2014/main" id="{8CB0C07B-6B6B-DE4A-80D2-70224797E51D}"/>
                  </a:ext>
                </a:extLst>
              </p:cNvPr>
              <p:cNvPicPr/>
              <p:nvPr/>
            </p:nvPicPr>
            <p:blipFill>
              <a:blip r:embed="rId5"/>
              <a:stretch>
                <a:fillRect/>
              </a:stretch>
            </p:blipFill>
            <p:spPr>
              <a:xfrm>
                <a:off x="129094" y="849172"/>
                <a:ext cx="2128680" cy="189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EAB40E8-5755-C84D-B999-644CDD06DB6F}"/>
                  </a:ext>
                </a:extLst>
              </p14:cNvPr>
              <p14:cNvContentPartPr/>
              <p14:nvPr/>
            </p14:nvContentPartPr>
            <p14:xfrm>
              <a:off x="3462334" y="3382852"/>
              <a:ext cx="1883880" cy="1240560"/>
            </p14:xfrm>
          </p:contentPart>
        </mc:Choice>
        <mc:Fallback xmlns="">
          <p:pic>
            <p:nvPicPr>
              <p:cNvPr id="7" name="Ink 6">
                <a:extLst>
                  <a:ext uri="{FF2B5EF4-FFF2-40B4-BE49-F238E27FC236}">
                    <a16:creationId xmlns:a16="http://schemas.microsoft.com/office/drawing/2014/main" id="{FEAB40E8-5755-C84D-B999-644CDD06DB6F}"/>
                  </a:ext>
                </a:extLst>
              </p:cNvPr>
              <p:cNvPicPr/>
              <p:nvPr/>
            </p:nvPicPr>
            <p:blipFill>
              <a:blip r:embed="rId7"/>
              <a:stretch>
                <a:fillRect/>
              </a:stretch>
            </p:blipFill>
            <p:spPr>
              <a:xfrm>
                <a:off x="3426334" y="3347212"/>
                <a:ext cx="1955520" cy="131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46261F0-E600-5745-B636-2CDCC20857EB}"/>
                  </a:ext>
                </a:extLst>
              </p14:cNvPr>
              <p14:cNvContentPartPr/>
              <p14:nvPr/>
            </p14:nvContentPartPr>
            <p14:xfrm>
              <a:off x="6372214" y="5340892"/>
              <a:ext cx="2170080" cy="1361520"/>
            </p14:xfrm>
          </p:contentPart>
        </mc:Choice>
        <mc:Fallback xmlns="">
          <p:pic>
            <p:nvPicPr>
              <p:cNvPr id="9" name="Ink 8">
                <a:extLst>
                  <a:ext uri="{FF2B5EF4-FFF2-40B4-BE49-F238E27FC236}">
                    <a16:creationId xmlns:a16="http://schemas.microsoft.com/office/drawing/2014/main" id="{A46261F0-E600-5745-B636-2CDCC20857EB}"/>
                  </a:ext>
                </a:extLst>
              </p:cNvPr>
              <p:cNvPicPr/>
              <p:nvPr/>
            </p:nvPicPr>
            <p:blipFill>
              <a:blip r:embed="rId10"/>
              <a:stretch>
                <a:fillRect/>
              </a:stretch>
            </p:blipFill>
            <p:spPr>
              <a:xfrm>
                <a:off x="6336214" y="5304892"/>
                <a:ext cx="2241720" cy="143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BFD57E0-B327-8A41-80AF-6FADA5B08A5C}"/>
                  </a:ext>
                </a:extLst>
              </p14:cNvPr>
              <p14:cNvContentPartPr/>
              <p14:nvPr/>
            </p14:nvContentPartPr>
            <p14:xfrm>
              <a:off x="8787814" y="5019772"/>
              <a:ext cx="529560" cy="107640"/>
            </p14:xfrm>
          </p:contentPart>
        </mc:Choice>
        <mc:Fallback xmlns="">
          <p:pic>
            <p:nvPicPr>
              <p:cNvPr id="11" name="Ink 10">
                <a:extLst>
                  <a:ext uri="{FF2B5EF4-FFF2-40B4-BE49-F238E27FC236}">
                    <a16:creationId xmlns:a16="http://schemas.microsoft.com/office/drawing/2014/main" id="{5BFD57E0-B327-8A41-80AF-6FADA5B08A5C}"/>
                  </a:ext>
                </a:extLst>
              </p:cNvPr>
              <p:cNvPicPr/>
              <p:nvPr/>
            </p:nvPicPr>
            <p:blipFill>
              <a:blip r:embed="rId12"/>
              <a:stretch>
                <a:fillRect/>
              </a:stretch>
            </p:blipFill>
            <p:spPr>
              <a:xfrm>
                <a:off x="8733814" y="4911772"/>
                <a:ext cx="6372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6703589-822C-6843-A826-250DC1577AAF}"/>
                  </a:ext>
                </a:extLst>
              </p14:cNvPr>
              <p14:cNvContentPartPr/>
              <p14:nvPr/>
            </p14:nvContentPartPr>
            <p14:xfrm>
              <a:off x="2541094" y="1045012"/>
              <a:ext cx="460800" cy="3600"/>
            </p14:xfrm>
          </p:contentPart>
        </mc:Choice>
        <mc:Fallback xmlns="">
          <p:pic>
            <p:nvPicPr>
              <p:cNvPr id="12" name="Ink 11">
                <a:extLst>
                  <a:ext uri="{FF2B5EF4-FFF2-40B4-BE49-F238E27FC236}">
                    <a16:creationId xmlns:a16="http://schemas.microsoft.com/office/drawing/2014/main" id="{46703589-822C-6843-A826-250DC1577AAF}"/>
                  </a:ext>
                </a:extLst>
              </p:cNvPr>
              <p:cNvPicPr/>
              <p:nvPr/>
            </p:nvPicPr>
            <p:blipFill>
              <a:blip r:embed="rId14"/>
              <a:stretch>
                <a:fillRect/>
              </a:stretch>
            </p:blipFill>
            <p:spPr>
              <a:xfrm>
                <a:off x="2487094" y="937372"/>
                <a:ext cx="568440" cy="219240"/>
              </a:xfrm>
              <a:prstGeom prst="rect">
                <a:avLst/>
              </a:prstGeom>
            </p:spPr>
          </p:pic>
        </mc:Fallback>
      </mc:AlternateContent>
    </p:spTree>
    <p:extLst>
      <p:ext uri="{BB962C8B-B14F-4D97-AF65-F5344CB8AC3E}">
        <p14:creationId xmlns:p14="http://schemas.microsoft.com/office/powerpoint/2010/main" val="394202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AD18D6-CC01-7645-B826-33F03A5A50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640" y="0"/>
            <a:ext cx="9814719" cy="6858000"/>
          </a:xfrm>
          <a:prstGeom prst="rect">
            <a:avLst/>
          </a:prstGeom>
        </p:spPr>
      </p:pic>
    </p:spTree>
    <p:extLst>
      <p:ext uri="{BB962C8B-B14F-4D97-AF65-F5344CB8AC3E}">
        <p14:creationId xmlns:p14="http://schemas.microsoft.com/office/powerpoint/2010/main" val="22767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0C52-836C-0340-A1E0-B0F6CFC7D3E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87E6393-4C1B-F84A-BC73-9B50557BAB9D}"/>
              </a:ext>
            </a:extLst>
          </p:cNvPr>
          <p:cNvSpPr>
            <a:spLocks noGrp="1"/>
          </p:cNvSpPr>
          <p:nvPr>
            <p:ph idx="1"/>
          </p:nvPr>
        </p:nvSpPr>
        <p:spPr/>
        <p:txBody>
          <a:bodyPr/>
          <a:lstStyle/>
          <a:p>
            <a:r>
              <a:rPr lang="en-US" dirty="0"/>
              <a:t>Assume a linear relationship. </a:t>
            </a:r>
          </a:p>
          <a:p>
            <a:r>
              <a:rPr lang="en-US" dirty="0"/>
              <a:t>Assume NO measurement error</a:t>
            </a:r>
          </a:p>
          <a:p>
            <a:r>
              <a:rPr lang="en-US" dirty="0"/>
              <a:t>This is also true of regression predictors</a:t>
            </a:r>
          </a:p>
          <a:p>
            <a:pPr marL="0" indent="0">
              <a:buNone/>
            </a:pPr>
            <a:r>
              <a:rPr lang="en-US" sz="3600" i="1" dirty="0">
                <a:latin typeface="Times" pitchFamily="2" charset="0"/>
              </a:rPr>
              <a:t>		</a:t>
            </a:r>
            <a:r>
              <a:rPr lang="en-US" i="1" dirty="0">
                <a:latin typeface="Times" pitchFamily="2" charset="0"/>
              </a:rPr>
              <a:t>outcome = predictor </a:t>
            </a:r>
            <a:r>
              <a:rPr lang="en-GB" dirty="0"/>
              <a:t>×</a:t>
            </a:r>
            <a:r>
              <a:rPr lang="en-US" i="1" dirty="0">
                <a:latin typeface="Times" pitchFamily="2" charset="0"/>
              </a:rPr>
              <a:t> coefficient + </a:t>
            </a:r>
            <a:r>
              <a:rPr lang="en-US" i="1" dirty="0">
                <a:solidFill>
                  <a:srgbClr val="FF0000"/>
                </a:solidFill>
                <a:latin typeface="Times" pitchFamily="2" charset="0"/>
              </a:rPr>
              <a:t>error</a:t>
            </a:r>
          </a:p>
          <a:p>
            <a:pPr marL="0" indent="0">
              <a:buNone/>
            </a:pPr>
            <a:endParaRPr lang="en-US" sz="3600" i="1" dirty="0">
              <a:solidFill>
                <a:srgbClr val="FF0000"/>
              </a:solidFill>
              <a:latin typeface="Times" pitchFamily="2" charset="0"/>
            </a:endParaRPr>
          </a:p>
          <a:p>
            <a:r>
              <a:rPr lang="en-US" dirty="0"/>
              <a:t>We only have an error on the right-hand side</a:t>
            </a:r>
          </a:p>
          <a:p>
            <a:endParaRPr lang="en-US" dirty="0"/>
          </a:p>
        </p:txBody>
      </p:sp>
    </p:spTree>
    <p:extLst>
      <p:ext uri="{BB962C8B-B14F-4D97-AF65-F5344CB8AC3E}">
        <p14:creationId xmlns:p14="http://schemas.microsoft.com/office/powerpoint/2010/main" val="286768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B986-7CAE-E347-8D32-4158FB8E0226}"/>
              </a:ext>
            </a:extLst>
          </p:cNvPr>
          <p:cNvSpPr>
            <a:spLocks noGrp="1"/>
          </p:cNvSpPr>
          <p:nvPr>
            <p:ph type="title"/>
          </p:nvPr>
        </p:nvSpPr>
        <p:spPr/>
        <p:txBody>
          <a:bodyPr/>
          <a:lstStyle/>
          <a:p>
            <a:r>
              <a:rPr lang="en-US" dirty="0"/>
              <a:t>Effect sizes for group differences</a:t>
            </a:r>
          </a:p>
        </p:txBody>
      </p:sp>
      <p:pic>
        <p:nvPicPr>
          <p:cNvPr id="11" name="Content Placeholder 10">
            <a:extLst>
              <a:ext uri="{FF2B5EF4-FFF2-40B4-BE49-F238E27FC236}">
                <a16:creationId xmlns:a16="http://schemas.microsoft.com/office/drawing/2014/main" id="{2BE2AD37-68D5-CD4A-866E-03955AF2348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726989" y="1437518"/>
            <a:ext cx="8783189" cy="5420482"/>
          </a:xfrm>
          <a:prstGeom prst="rect">
            <a:avLst/>
          </a:prstGeom>
        </p:spPr>
      </p:pic>
    </p:spTree>
    <p:extLst>
      <p:ext uri="{BB962C8B-B14F-4D97-AF65-F5344CB8AC3E}">
        <p14:creationId xmlns:p14="http://schemas.microsoft.com/office/powerpoint/2010/main" val="229969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F336F-E76B-DB46-B8A8-D7C13768449D}"/>
              </a:ext>
            </a:extLst>
          </p:cNvPr>
          <p:cNvPicPr>
            <a:picLocks noChangeAspect="1"/>
          </p:cNvPicPr>
          <p:nvPr/>
        </p:nvPicPr>
        <p:blipFill>
          <a:blip r:embed="rId3"/>
          <a:stretch>
            <a:fillRect/>
          </a:stretch>
        </p:blipFill>
        <p:spPr>
          <a:xfrm>
            <a:off x="539750" y="0"/>
            <a:ext cx="11112500" cy="6858000"/>
          </a:xfrm>
          <a:prstGeom prst="rect">
            <a:avLst/>
          </a:prstGeom>
        </p:spPr>
      </p:pic>
      <p:grpSp>
        <p:nvGrpSpPr>
          <p:cNvPr id="8" name="Group 7">
            <a:extLst>
              <a:ext uri="{FF2B5EF4-FFF2-40B4-BE49-F238E27FC236}">
                <a16:creationId xmlns:a16="http://schemas.microsoft.com/office/drawing/2014/main" id="{841A84BD-5ED7-2140-83A4-D547627EC342}"/>
              </a:ext>
            </a:extLst>
          </p:cNvPr>
          <p:cNvGrpSpPr/>
          <p:nvPr/>
        </p:nvGrpSpPr>
        <p:grpSpPr>
          <a:xfrm>
            <a:off x="5070454" y="406372"/>
            <a:ext cx="2068560" cy="237960"/>
            <a:chOff x="5070454" y="406372"/>
            <a:chExt cx="2068560" cy="2379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A35C7E0-8F0C-D24D-9356-D3B2F859ADEC}"/>
                    </a:ext>
                  </a:extLst>
                </p14:cNvPr>
                <p14:cNvContentPartPr/>
                <p14:nvPr/>
              </p14:nvContentPartPr>
              <p14:xfrm>
                <a:off x="5070454" y="415732"/>
                <a:ext cx="1948680" cy="141120"/>
              </p14:xfrm>
            </p:contentPart>
          </mc:Choice>
          <mc:Fallback xmlns="">
            <p:pic>
              <p:nvPicPr>
                <p:cNvPr id="3" name="Ink 2">
                  <a:extLst>
                    <a:ext uri="{FF2B5EF4-FFF2-40B4-BE49-F238E27FC236}">
                      <a16:creationId xmlns:a16="http://schemas.microsoft.com/office/drawing/2014/main" id="{9A35C7E0-8F0C-D24D-9356-D3B2F859ADEC}"/>
                    </a:ext>
                  </a:extLst>
                </p:cNvPr>
                <p:cNvPicPr/>
                <p:nvPr/>
              </p:nvPicPr>
              <p:blipFill>
                <a:blip r:embed="rId5"/>
                <a:stretch>
                  <a:fillRect/>
                </a:stretch>
              </p:blipFill>
              <p:spPr>
                <a:xfrm>
                  <a:off x="5034814" y="379732"/>
                  <a:ext cx="2020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E1EEE31-D296-A04A-923F-C8FE0E9D8097}"/>
                    </a:ext>
                  </a:extLst>
                </p14:cNvPr>
                <p14:cNvContentPartPr/>
                <p14:nvPr/>
              </p14:nvContentPartPr>
              <p14:xfrm>
                <a:off x="6903214" y="406372"/>
                <a:ext cx="235800" cy="237960"/>
              </p14:xfrm>
            </p:contentPart>
          </mc:Choice>
          <mc:Fallback xmlns="">
            <p:pic>
              <p:nvPicPr>
                <p:cNvPr id="4" name="Ink 3">
                  <a:extLst>
                    <a:ext uri="{FF2B5EF4-FFF2-40B4-BE49-F238E27FC236}">
                      <a16:creationId xmlns:a16="http://schemas.microsoft.com/office/drawing/2014/main" id="{EE1EEE31-D296-A04A-923F-C8FE0E9D8097}"/>
                    </a:ext>
                  </a:extLst>
                </p:cNvPr>
                <p:cNvPicPr/>
                <p:nvPr/>
              </p:nvPicPr>
              <p:blipFill>
                <a:blip r:embed="rId7"/>
                <a:stretch>
                  <a:fillRect/>
                </a:stretch>
              </p:blipFill>
              <p:spPr>
                <a:xfrm>
                  <a:off x="6867574" y="370372"/>
                  <a:ext cx="307440" cy="30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33AF7C8-8B36-6E4D-B0EF-BA4656D8FD05}"/>
                  </a:ext>
                </a:extLst>
              </p14:cNvPr>
              <p14:cNvContentPartPr/>
              <p14:nvPr/>
            </p14:nvContentPartPr>
            <p14:xfrm>
              <a:off x="4945174" y="270652"/>
              <a:ext cx="273960" cy="336240"/>
            </p14:xfrm>
          </p:contentPart>
        </mc:Choice>
        <mc:Fallback xmlns="">
          <p:pic>
            <p:nvPicPr>
              <p:cNvPr id="9" name="Ink 8">
                <a:extLst>
                  <a:ext uri="{FF2B5EF4-FFF2-40B4-BE49-F238E27FC236}">
                    <a16:creationId xmlns:a16="http://schemas.microsoft.com/office/drawing/2014/main" id="{033AF7C8-8B36-6E4D-B0EF-BA4656D8FD05}"/>
                  </a:ext>
                </a:extLst>
              </p:cNvPr>
              <p:cNvPicPr/>
              <p:nvPr/>
            </p:nvPicPr>
            <p:blipFill>
              <a:blip r:embed="rId9"/>
              <a:stretch>
                <a:fillRect/>
              </a:stretch>
            </p:blipFill>
            <p:spPr>
              <a:xfrm>
                <a:off x="4909534" y="235012"/>
                <a:ext cx="345600" cy="407880"/>
              </a:xfrm>
              <a:prstGeom prst="rect">
                <a:avLst/>
              </a:prstGeom>
            </p:spPr>
          </p:pic>
        </mc:Fallback>
      </mc:AlternateContent>
      <p:sp>
        <p:nvSpPr>
          <p:cNvPr id="12" name="TextBox 11">
            <a:extLst>
              <a:ext uri="{FF2B5EF4-FFF2-40B4-BE49-F238E27FC236}">
                <a16:creationId xmlns:a16="http://schemas.microsoft.com/office/drawing/2014/main" id="{1B68E6F8-030B-1242-9D18-56DE2C1C588C}"/>
              </a:ext>
            </a:extLst>
          </p:cNvPr>
          <p:cNvSpPr txBox="1"/>
          <p:nvPr/>
        </p:nvSpPr>
        <p:spPr>
          <a:xfrm>
            <a:off x="5694928" y="701932"/>
            <a:ext cx="445956" cy="646331"/>
          </a:xfrm>
          <a:prstGeom prst="rect">
            <a:avLst/>
          </a:prstGeom>
          <a:noFill/>
        </p:spPr>
        <p:txBody>
          <a:bodyPr wrap="none" rtlCol="0">
            <a:spAutoFit/>
          </a:bodyPr>
          <a:lstStyle/>
          <a:p>
            <a:r>
              <a:rPr lang="el-GR" sz="3600" dirty="0"/>
              <a:t>Δ</a:t>
            </a:r>
            <a:endParaRPr lang="en-US" sz="5400" dirty="0">
              <a:latin typeface="Comic Sans MS" panose="030F0902030302020204" pitchFamily="66" charset="0"/>
            </a:endParaRPr>
          </a:p>
        </p:txBody>
      </p:sp>
      <p:grpSp>
        <p:nvGrpSpPr>
          <p:cNvPr id="20" name="Group 19">
            <a:extLst>
              <a:ext uri="{FF2B5EF4-FFF2-40B4-BE49-F238E27FC236}">
                <a16:creationId xmlns:a16="http://schemas.microsoft.com/office/drawing/2014/main" id="{0EA37AB5-6834-E941-955A-AB5382AF34A0}"/>
              </a:ext>
            </a:extLst>
          </p:cNvPr>
          <p:cNvGrpSpPr/>
          <p:nvPr/>
        </p:nvGrpSpPr>
        <p:grpSpPr>
          <a:xfrm>
            <a:off x="5935174" y="4476532"/>
            <a:ext cx="2194200" cy="198720"/>
            <a:chOff x="5935174" y="4476532"/>
            <a:chExt cx="2194200" cy="19872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31990C05-A41F-0D45-A94B-F8686AFDF2CB}"/>
                    </a:ext>
                  </a:extLst>
                </p14:cNvPr>
                <p14:cNvContentPartPr/>
                <p14:nvPr/>
              </p14:nvContentPartPr>
              <p14:xfrm>
                <a:off x="6010054" y="4597492"/>
                <a:ext cx="2119320" cy="70200"/>
              </p14:xfrm>
            </p:contentPart>
          </mc:Choice>
          <mc:Fallback xmlns="">
            <p:pic>
              <p:nvPicPr>
                <p:cNvPr id="18" name="Ink 17">
                  <a:extLst>
                    <a:ext uri="{FF2B5EF4-FFF2-40B4-BE49-F238E27FC236}">
                      <a16:creationId xmlns:a16="http://schemas.microsoft.com/office/drawing/2014/main" id="{31990C05-A41F-0D45-A94B-F8686AFDF2CB}"/>
                    </a:ext>
                  </a:extLst>
                </p:cNvPr>
                <p:cNvPicPr/>
                <p:nvPr/>
              </p:nvPicPr>
              <p:blipFill>
                <a:blip r:embed="rId11"/>
                <a:stretch>
                  <a:fillRect/>
                </a:stretch>
              </p:blipFill>
              <p:spPr>
                <a:xfrm>
                  <a:off x="5974054" y="4561852"/>
                  <a:ext cx="2190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518EAEF9-65DC-6E4E-A0B8-1C26AE77ADC5}"/>
                    </a:ext>
                  </a:extLst>
                </p14:cNvPr>
                <p14:cNvContentPartPr/>
                <p14:nvPr/>
              </p14:nvContentPartPr>
              <p14:xfrm>
                <a:off x="5935174" y="4476532"/>
                <a:ext cx="119160" cy="198720"/>
              </p14:xfrm>
            </p:contentPart>
          </mc:Choice>
          <mc:Fallback xmlns="">
            <p:pic>
              <p:nvPicPr>
                <p:cNvPr id="19" name="Ink 18">
                  <a:extLst>
                    <a:ext uri="{FF2B5EF4-FFF2-40B4-BE49-F238E27FC236}">
                      <a16:creationId xmlns:a16="http://schemas.microsoft.com/office/drawing/2014/main" id="{518EAEF9-65DC-6E4E-A0B8-1C26AE77ADC5}"/>
                    </a:ext>
                  </a:extLst>
                </p:cNvPr>
                <p:cNvPicPr/>
                <p:nvPr/>
              </p:nvPicPr>
              <p:blipFill>
                <a:blip r:embed="rId13"/>
                <a:stretch>
                  <a:fillRect/>
                </a:stretch>
              </p:blipFill>
              <p:spPr>
                <a:xfrm>
                  <a:off x="5899174" y="4440532"/>
                  <a:ext cx="19080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9ACE8AC2-036E-E94F-9A27-9986931DFF97}"/>
                  </a:ext>
                </a:extLst>
              </p14:cNvPr>
              <p14:cNvContentPartPr/>
              <p14:nvPr/>
            </p14:nvContentPartPr>
            <p14:xfrm>
              <a:off x="8095174" y="4427572"/>
              <a:ext cx="205200" cy="437400"/>
            </p14:xfrm>
          </p:contentPart>
        </mc:Choice>
        <mc:Fallback xmlns="">
          <p:pic>
            <p:nvPicPr>
              <p:cNvPr id="21" name="Ink 20">
                <a:extLst>
                  <a:ext uri="{FF2B5EF4-FFF2-40B4-BE49-F238E27FC236}">
                    <a16:creationId xmlns:a16="http://schemas.microsoft.com/office/drawing/2014/main" id="{9ACE8AC2-036E-E94F-9A27-9986931DFF97}"/>
                  </a:ext>
                </a:extLst>
              </p:cNvPr>
              <p:cNvPicPr/>
              <p:nvPr/>
            </p:nvPicPr>
            <p:blipFill>
              <a:blip r:embed="rId15"/>
              <a:stretch>
                <a:fillRect/>
              </a:stretch>
            </p:blipFill>
            <p:spPr>
              <a:xfrm>
                <a:off x="8059174" y="4391932"/>
                <a:ext cx="2768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FBC7A8C7-DCAF-3A49-9A38-2E374C26B024}"/>
                  </a:ext>
                </a:extLst>
              </p14:cNvPr>
              <p14:cNvContentPartPr/>
              <p14:nvPr/>
            </p14:nvContentPartPr>
            <p14:xfrm>
              <a:off x="6985654" y="4392652"/>
              <a:ext cx="20880" cy="443160"/>
            </p14:xfrm>
          </p:contentPart>
        </mc:Choice>
        <mc:Fallback xmlns="">
          <p:pic>
            <p:nvPicPr>
              <p:cNvPr id="22" name="Ink 21">
                <a:extLst>
                  <a:ext uri="{FF2B5EF4-FFF2-40B4-BE49-F238E27FC236}">
                    <a16:creationId xmlns:a16="http://schemas.microsoft.com/office/drawing/2014/main" id="{FBC7A8C7-DCAF-3A49-9A38-2E374C26B024}"/>
                  </a:ext>
                </a:extLst>
              </p:cNvPr>
              <p:cNvPicPr/>
              <p:nvPr/>
            </p:nvPicPr>
            <p:blipFill>
              <a:blip r:embed="rId17"/>
              <a:stretch>
                <a:fillRect/>
              </a:stretch>
            </p:blipFill>
            <p:spPr>
              <a:xfrm>
                <a:off x="6950014" y="4357012"/>
                <a:ext cx="92520" cy="514800"/>
              </a:xfrm>
              <a:prstGeom prst="rect">
                <a:avLst/>
              </a:prstGeom>
            </p:spPr>
          </p:pic>
        </mc:Fallback>
      </mc:AlternateContent>
      <p:grpSp>
        <p:nvGrpSpPr>
          <p:cNvPr id="24" name="Group 23">
            <a:extLst>
              <a:ext uri="{FF2B5EF4-FFF2-40B4-BE49-F238E27FC236}">
                <a16:creationId xmlns:a16="http://schemas.microsoft.com/office/drawing/2014/main" id="{5D6F4A38-115C-9F4C-A1AA-5409C1FD9AD4}"/>
              </a:ext>
            </a:extLst>
          </p:cNvPr>
          <p:cNvGrpSpPr/>
          <p:nvPr/>
        </p:nvGrpSpPr>
        <p:grpSpPr>
          <a:xfrm>
            <a:off x="3624694" y="5188612"/>
            <a:ext cx="2292840" cy="415440"/>
            <a:chOff x="3624694" y="5188612"/>
            <a:chExt cx="2292840" cy="41544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264F57F-7CE8-1140-9847-F2B64084AD05}"/>
                    </a:ext>
                  </a:extLst>
                </p14:cNvPr>
                <p14:cNvContentPartPr/>
                <p14:nvPr/>
              </p14:nvContentPartPr>
              <p14:xfrm>
                <a:off x="3728014" y="5362852"/>
                <a:ext cx="2088000" cy="96120"/>
              </p14:xfrm>
            </p:contentPart>
          </mc:Choice>
          <mc:Fallback xmlns="">
            <p:pic>
              <p:nvPicPr>
                <p:cNvPr id="13" name="Ink 12">
                  <a:extLst>
                    <a:ext uri="{FF2B5EF4-FFF2-40B4-BE49-F238E27FC236}">
                      <a16:creationId xmlns:a16="http://schemas.microsoft.com/office/drawing/2014/main" id="{0264F57F-7CE8-1140-9847-F2B64084AD05}"/>
                    </a:ext>
                  </a:extLst>
                </p:cNvPr>
                <p:cNvPicPr/>
                <p:nvPr/>
              </p:nvPicPr>
              <p:blipFill>
                <a:blip r:embed="rId19"/>
                <a:stretch>
                  <a:fillRect/>
                </a:stretch>
              </p:blipFill>
              <p:spPr>
                <a:xfrm>
                  <a:off x="3692014" y="5326852"/>
                  <a:ext cx="2159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F185E90-DCCB-D84B-AC13-93D9B5B69C4A}"/>
                    </a:ext>
                  </a:extLst>
                </p14:cNvPr>
                <p14:cNvContentPartPr/>
                <p14:nvPr/>
              </p14:nvContentPartPr>
              <p14:xfrm>
                <a:off x="5436934" y="5229652"/>
                <a:ext cx="480600" cy="328680"/>
              </p14:xfrm>
            </p:contentPart>
          </mc:Choice>
          <mc:Fallback xmlns="">
            <p:pic>
              <p:nvPicPr>
                <p:cNvPr id="14" name="Ink 13">
                  <a:extLst>
                    <a:ext uri="{FF2B5EF4-FFF2-40B4-BE49-F238E27FC236}">
                      <a16:creationId xmlns:a16="http://schemas.microsoft.com/office/drawing/2014/main" id="{6F185E90-DCCB-D84B-AC13-93D9B5B69C4A}"/>
                    </a:ext>
                  </a:extLst>
                </p:cNvPr>
                <p:cNvPicPr/>
                <p:nvPr/>
              </p:nvPicPr>
              <p:blipFill>
                <a:blip r:embed="rId21"/>
                <a:stretch>
                  <a:fillRect/>
                </a:stretch>
              </p:blipFill>
              <p:spPr>
                <a:xfrm>
                  <a:off x="5401294" y="5194012"/>
                  <a:ext cx="5522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9080CFC-3D61-AF46-9CEF-27BA1C6E6D0D}"/>
                    </a:ext>
                  </a:extLst>
                </p14:cNvPr>
                <p14:cNvContentPartPr/>
                <p14:nvPr/>
              </p14:nvContentPartPr>
              <p14:xfrm>
                <a:off x="3624694" y="5188612"/>
                <a:ext cx="271440" cy="334440"/>
              </p14:xfrm>
            </p:contentPart>
          </mc:Choice>
          <mc:Fallback xmlns="">
            <p:pic>
              <p:nvPicPr>
                <p:cNvPr id="16" name="Ink 15">
                  <a:extLst>
                    <a:ext uri="{FF2B5EF4-FFF2-40B4-BE49-F238E27FC236}">
                      <a16:creationId xmlns:a16="http://schemas.microsoft.com/office/drawing/2014/main" id="{69080CFC-3D61-AF46-9CEF-27BA1C6E6D0D}"/>
                    </a:ext>
                  </a:extLst>
                </p:cNvPr>
                <p:cNvPicPr/>
                <p:nvPr/>
              </p:nvPicPr>
              <p:blipFill>
                <a:blip r:embed="rId23"/>
                <a:stretch>
                  <a:fillRect/>
                </a:stretch>
              </p:blipFill>
              <p:spPr>
                <a:xfrm>
                  <a:off x="3588694" y="5152972"/>
                  <a:ext cx="3430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370ADABF-90AD-544E-8531-F898685C295C}"/>
                    </a:ext>
                  </a:extLst>
                </p14:cNvPr>
                <p14:cNvContentPartPr/>
                <p14:nvPr/>
              </p14:nvContentPartPr>
              <p14:xfrm>
                <a:off x="4862374" y="5318212"/>
                <a:ext cx="360" cy="285840"/>
              </p14:xfrm>
            </p:contentPart>
          </mc:Choice>
          <mc:Fallback xmlns="">
            <p:pic>
              <p:nvPicPr>
                <p:cNvPr id="23" name="Ink 22">
                  <a:extLst>
                    <a:ext uri="{FF2B5EF4-FFF2-40B4-BE49-F238E27FC236}">
                      <a16:creationId xmlns:a16="http://schemas.microsoft.com/office/drawing/2014/main" id="{370ADABF-90AD-544E-8531-F898685C295C}"/>
                    </a:ext>
                  </a:extLst>
                </p:cNvPr>
                <p:cNvPicPr/>
                <p:nvPr/>
              </p:nvPicPr>
              <p:blipFill>
                <a:blip r:embed="rId25"/>
                <a:stretch>
                  <a:fillRect/>
                </a:stretch>
              </p:blipFill>
              <p:spPr>
                <a:xfrm>
                  <a:off x="4826374" y="5282212"/>
                  <a:ext cx="72000" cy="357480"/>
                </a:xfrm>
                <a:prstGeom prst="rect">
                  <a:avLst/>
                </a:prstGeom>
              </p:spPr>
            </p:pic>
          </mc:Fallback>
        </mc:AlternateContent>
      </p:grpSp>
      <p:sp>
        <p:nvSpPr>
          <p:cNvPr id="25" name="TextBox 24">
            <a:extLst>
              <a:ext uri="{FF2B5EF4-FFF2-40B4-BE49-F238E27FC236}">
                <a16:creationId xmlns:a16="http://schemas.microsoft.com/office/drawing/2014/main" id="{B707A431-4FD7-CA42-BD30-436CAE750F9C}"/>
              </a:ext>
            </a:extLst>
          </p:cNvPr>
          <p:cNvSpPr txBox="1"/>
          <p:nvPr/>
        </p:nvSpPr>
        <p:spPr>
          <a:xfrm>
            <a:off x="7154758" y="3835237"/>
            <a:ext cx="1189749" cy="584775"/>
          </a:xfrm>
          <a:prstGeom prst="rect">
            <a:avLst/>
          </a:prstGeom>
          <a:noFill/>
        </p:spPr>
        <p:txBody>
          <a:bodyPr wrap="none" rtlCol="0">
            <a:spAutoFit/>
          </a:bodyPr>
          <a:lstStyle/>
          <a:p>
            <a:r>
              <a:rPr lang="en-US" sz="3200" dirty="0">
                <a:latin typeface="Comic Sans MS" panose="030F0902030302020204" pitchFamily="66" charset="0"/>
              </a:rPr>
              <a:t>SD A</a:t>
            </a:r>
          </a:p>
        </p:txBody>
      </p:sp>
      <p:sp>
        <p:nvSpPr>
          <p:cNvPr id="26" name="TextBox 25">
            <a:extLst>
              <a:ext uri="{FF2B5EF4-FFF2-40B4-BE49-F238E27FC236}">
                <a16:creationId xmlns:a16="http://schemas.microsoft.com/office/drawing/2014/main" id="{069D4592-0D65-E241-BBEF-E10E4E479D57}"/>
              </a:ext>
            </a:extLst>
          </p:cNvPr>
          <p:cNvSpPr txBox="1"/>
          <p:nvPr/>
        </p:nvSpPr>
        <p:spPr>
          <a:xfrm>
            <a:off x="4217326" y="4863877"/>
            <a:ext cx="1148071" cy="584775"/>
          </a:xfrm>
          <a:prstGeom prst="rect">
            <a:avLst/>
          </a:prstGeom>
          <a:noFill/>
        </p:spPr>
        <p:txBody>
          <a:bodyPr wrap="none" rtlCol="0">
            <a:spAutoFit/>
          </a:bodyPr>
          <a:lstStyle/>
          <a:p>
            <a:r>
              <a:rPr lang="en-US" sz="3200" dirty="0">
                <a:latin typeface="Comic Sans MS" panose="030F0902030302020204" pitchFamily="66" charset="0"/>
              </a:rPr>
              <a:t>SD B</a:t>
            </a:r>
          </a:p>
        </p:txBody>
      </p:sp>
    </p:spTree>
    <p:extLst>
      <p:ext uri="{BB962C8B-B14F-4D97-AF65-F5344CB8AC3E}">
        <p14:creationId xmlns:p14="http://schemas.microsoft.com/office/powerpoint/2010/main" val="40592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AF3A-E32B-474B-A05E-FA71284DA419}"/>
              </a:ext>
            </a:extLst>
          </p:cNvPr>
          <p:cNvSpPr>
            <a:spLocks noGrp="1"/>
          </p:cNvSpPr>
          <p:nvPr>
            <p:ph type="title"/>
          </p:nvPr>
        </p:nvSpPr>
        <p:spPr/>
        <p:txBody>
          <a:bodyPr/>
          <a:lstStyle/>
          <a:p>
            <a:r>
              <a:rPr lang="en-US" dirty="0"/>
              <a:t>Cohen’s D</a:t>
            </a:r>
          </a:p>
        </p:txBody>
      </p:sp>
      <p:sp>
        <p:nvSpPr>
          <p:cNvPr id="3" name="Content Placeholder 2">
            <a:extLst>
              <a:ext uri="{FF2B5EF4-FFF2-40B4-BE49-F238E27FC236}">
                <a16:creationId xmlns:a16="http://schemas.microsoft.com/office/drawing/2014/main" id="{7E11B698-3067-154D-B610-82722EDF1B69}"/>
              </a:ext>
            </a:extLst>
          </p:cNvPr>
          <p:cNvSpPr>
            <a:spLocks noGrp="1"/>
          </p:cNvSpPr>
          <p:nvPr>
            <p:ph idx="1"/>
          </p:nvPr>
        </p:nvSpPr>
        <p:spPr/>
        <p:txBody>
          <a:bodyPr/>
          <a:lstStyle/>
          <a:p>
            <a:r>
              <a:rPr lang="en-US" dirty="0"/>
              <a:t>Difference</a:t>
            </a:r>
          </a:p>
          <a:p>
            <a:r>
              <a:rPr lang="en-US" dirty="0"/>
              <a:t>Divided by</a:t>
            </a:r>
          </a:p>
          <a:p>
            <a:r>
              <a:rPr lang="en-US" dirty="0" err="1"/>
              <a:t>POOled</a:t>
            </a:r>
            <a:endParaRPr lang="en-US" dirty="0"/>
          </a:p>
          <a:p>
            <a:r>
              <a:rPr lang="en-US" dirty="0"/>
              <a:t>Standard</a:t>
            </a:r>
          </a:p>
          <a:p>
            <a:r>
              <a:rPr lang="en-US" dirty="0"/>
              <a:t>deviation</a:t>
            </a:r>
          </a:p>
          <a:p>
            <a:endParaRPr lang="en-US" dirty="0"/>
          </a:p>
          <a:p>
            <a:r>
              <a:rPr lang="en-US" dirty="0"/>
              <a:t>DIDPOOS</a:t>
            </a:r>
          </a:p>
        </p:txBody>
      </p:sp>
      <p:pic>
        <p:nvPicPr>
          <p:cNvPr id="4" name="Picture 3">
            <a:extLst>
              <a:ext uri="{FF2B5EF4-FFF2-40B4-BE49-F238E27FC236}">
                <a16:creationId xmlns:a16="http://schemas.microsoft.com/office/drawing/2014/main" id="{135A08C3-0293-0849-9D1B-0342EBCACA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5604" y="1761654"/>
            <a:ext cx="4238196" cy="2615572"/>
          </a:xfrm>
          <a:prstGeom prst="rect">
            <a:avLst/>
          </a:prstGeom>
        </p:spPr>
      </p:pic>
      <p:pic>
        <p:nvPicPr>
          <p:cNvPr id="53" name="Picture 52" descr="A close up of a sign&#10;&#10;Description automatically generated">
            <a:extLst>
              <a:ext uri="{FF2B5EF4-FFF2-40B4-BE49-F238E27FC236}">
                <a16:creationId xmlns:a16="http://schemas.microsoft.com/office/drawing/2014/main" id="{45CC0298-EF15-7740-9C92-BE8A6EE0F182}"/>
              </a:ext>
            </a:extLst>
          </p:cNvPr>
          <p:cNvPicPr>
            <a:picLocks noChangeAspect="1"/>
          </p:cNvPicPr>
          <p:nvPr/>
        </p:nvPicPr>
        <p:blipFill>
          <a:blip r:embed="rId4"/>
          <a:stretch>
            <a:fillRect/>
          </a:stretch>
        </p:blipFill>
        <p:spPr>
          <a:xfrm>
            <a:off x="4282720" y="4704458"/>
            <a:ext cx="7490180" cy="1866324"/>
          </a:xfrm>
          <a:prstGeom prst="rect">
            <a:avLst/>
          </a:prstGeom>
        </p:spPr>
      </p:pic>
    </p:spTree>
    <p:extLst>
      <p:ext uri="{BB962C8B-B14F-4D97-AF65-F5344CB8AC3E}">
        <p14:creationId xmlns:p14="http://schemas.microsoft.com/office/powerpoint/2010/main" val="355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77568C7-1C61-DE42-B4F7-74B903E5AB35}"/>
              </a:ext>
            </a:extLst>
          </p:cNvPr>
          <p:cNvGraphicFramePr>
            <a:graphicFrameLocks noGrp="1"/>
          </p:cNvGraphicFramePr>
          <p:nvPr>
            <p:extLst>
              <p:ext uri="{D42A27DB-BD31-4B8C-83A1-F6EECF244321}">
                <p14:modId xmlns:p14="http://schemas.microsoft.com/office/powerpoint/2010/main" val="2080072324"/>
              </p:ext>
            </p:extLst>
          </p:nvPr>
        </p:nvGraphicFramePr>
        <p:xfrm>
          <a:off x="838200" y="2523014"/>
          <a:ext cx="8128000" cy="1478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11623197"/>
                    </a:ext>
                  </a:extLst>
                </a:gridCol>
                <a:gridCol w="2032000">
                  <a:extLst>
                    <a:ext uri="{9D8B030D-6E8A-4147-A177-3AD203B41FA5}">
                      <a16:colId xmlns:a16="http://schemas.microsoft.com/office/drawing/2014/main" val="4046321889"/>
                    </a:ext>
                  </a:extLst>
                </a:gridCol>
                <a:gridCol w="2032000">
                  <a:extLst>
                    <a:ext uri="{9D8B030D-6E8A-4147-A177-3AD203B41FA5}">
                      <a16:colId xmlns:a16="http://schemas.microsoft.com/office/drawing/2014/main" val="345437495"/>
                    </a:ext>
                  </a:extLst>
                </a:gridCol>
                <a:gridCol w="2032000">
                  <a:extLst>
                    <a:ext uri="{9D8B030D-6E8A-4147-A177-3AD203B41FA5}">
                      <a16:colId xmlns:a16="http://schemas.microsoft.com/office/drawing/2014/main" val="2394208881"/>
                    </a:ext>
                  </a:extLst>
                </a:gridCol>
              </a:tblGrid>
              <a:tr h="0">
                <a:tc>
                  <a:txBody>
                    <a:bodyPr/>
                    <a:lstStyle/>
                    <a:p>
                      <a:endParaRPr lang="en-US" dirty="0"/>
                    </a:p>
                  </a:txBody>
                  <a:tcPr/>
                </a:tc>
                <a:tc>
                  <a:txBody>
                    <a:bodyPr/>
                    <a:lstStyle/>
                    <a:p>
                      <a:r>
                        <a:rPr lang="en-US" dirty="0"/>
                        <a:t>Cohen’s 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Pearson </a:t>
                      </a:r>
                      <a:r>
                        <a:rPr lang="el-GR" sz="1800" b="1" i="1" kern="1200" dirty="0">
                          <a:solidFill>
                            <a:schemeClr val="lt1"/>
                          </a:solidFill>
                          <a:effectLst/>
                          <a:latin typeface="+mn-lt"/>
                          <a:ea typeface="+mn-ea"/>
                          <a:cs typeface="+mn-cs"/>
                        </a:rPr>
                        <a:t>ρ </a:t>
                      </a:r>
                      <a:r>
                        <a:rPr lang="en-GB" sz="1800" b="1" i="1" kern="1200" dirty="0">
                          <a:solidFill>
                            <a:schemeClr val="lt1"/>
                          </a:solidFill>
                          <a:effectLst/>
                          <a:latin typeface="+mn-lt"/>
                          <a:ea typeface="+mn-ea"/>
                          <a:cs typeface="+mn-cs"/>
                        </a:rPr>
                        <a:t> (rho)</a:t>
                      </a:r>
                      <a:endParaRPr lang="el-G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Variance explained</a:t>
                      </a:r>
                      <a:endParaRPr lang="el-GR" dirty="0"/>
                    </a:p>
                  </a:txBody>
                  <a:tcPr/>
                </a:tc>
                <a:extLst>
                  <a:ext uri="{0D108BD9-81ED-4DB2-BD59-A6C34878D82A}">
                    <a16:rowId xmlns:a16="http://schemas.microsoft.com/office/drawing/2014/main" val="197848040"/>
                  </a:ext>
                </a:extLst>
              </a:tr>
              <a:tr h="370840">
                <a:tc>
                  <a:txBody>
                    <a:bodyPr/>
                    <a:lstStyle/>
                    <a:p>
                      <a:pPr fontAlgn="base"/>
                      <a:r>
                        <a:rPr lang="en-GB" dirty="0"/>
                        <a:t>Small effect </a:t>
                      </a:r>
                    </a:p>
                  </a:txBody>
                  <a:tcPr/>
                </a:tc>
                <a:tc>
                  <a:txBody>
                    <a:bodyPr/>
                    <a:lstStyle/>
                    <a:p>
                      <a:r>
                        <a:rPr lang="en-US" dirty="0"/>
                        <a:t>0.2</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79225430"/>
                  </a:ext>
                </a:extLst>
              </a:tr>
              <a:tr h="370840">
                <a:tc>
                  <a:txBody>
                    <a:bodyPr/>
                    <a:lstStyle/>
                    <a:p>
                      <a:pPr fontAlgn="base"/>
                      <a:r>
                        <a:rPr lang="en-GB" dirty="0"/>
                        <a:t>Medium Effect</a:t>
                      </a:r>
                    </a:p>
                  </a:txBody>
                  <a:tcPr/>
                </a:tc>
                <a:tc>
                  <a:txBody>
                    <a:bodyPr/>
                    <a:lstStyle/>
                    <a:p>
                      <a:r>
                        <a:rPr lang="en-US" dirty="0"/>
                        <a:t>0.5</a:t>
                      </a:r>
                    </a:p>
                  </a:txBody>
                  <a:tcPr/>
                </a:tc>
                <a:tc>
                  <a:txBody>
                    <a:bodyPr/>
                    <a:lstStyle/>
                    <a:p>
                      <a:r>
                        <a:rPr lang="en-US" dirty="0"/>
                        <a:t>.3</a:t>
                      </a:r>
                    </a:p>
                  </a:txBody>
                  <a:tcPr/>
                </a:tc>
                <a:tc>
                  <a:txBody>
                    <a:bodyPr/>
                    <a:lstStyle/>
                    <a:p>
                      <a:r>
                        <a:rPr lang="en-US" dirty="0"/>
                        <a:t>6% / 9%</a:t>
                      </a:r>
                    </a:p>
                  </a:txBody>
                  <a:tcPr/>
                </a:tc>
                <a:extLst>
                  <a:ext uri="{0D108BD9-81ED-4DB2-BD59-A6C34878D82A}">
                    <a16:rowId xmlns:a16="http://schemas.microsoft.com/office/drawing/2014/main" val="1502228842"/>
                  </a:ext>
                </a:extLst>
              </a:tr>
              <a:tr h="370840">
                <a:tc>
                  <a:txBody>
                    <a:bodyPr/>
                    <a:lstStyle/>
                    <a:p>
                      <a:pPr fontAlgn="base"/>
                      <a:r>
                        <a:rPr lang="en-GB" dirty="0"/>
                        <a:t>Large Effect</a:t>
                      </a:r>
                    </a:p>
                  </a:txBody>
                  <a:tcPr/>
                </a:tc>
                <a:tc>
                  <a:txBody>
                    <a:bodyPr/>
                    <a:lstStyle/>
                    <a:p>
                      <a:r>
                        <a:rPr lang="en-US" dirty="0"/>
                        <a:t>0.8</a:t>
                      </a:r>
                    </a:p>
                  </a:txBody>
                  <a:tcPr/>
                </a:tc>
                <a:tc>
                  <a:txBody>
                    <a:bodyPr/>
                    <a:lstStyle/>
                    <a:p>
                      <a:r>
                        <a:rPr lang="en-US" dirty="0"/>
                        <a:t>.5</a:t>
                      </a:r>
                    </a:p>
                  </a:txBody>
                  <a:tcPr/>
                </a:tc>
                <a:tc>
                  <a:txBody>
                    <a:bodyPr/>
                    <a:lstStyle/>
                    <a:p>
                      <a:r>
                        <a:rPr lang="en-US" dirty="0"/>
                        <a:t>16% / 25%</a:t>
                      </a:r>
                    </a:p>
                  </a:txBody>
                  <a:tcPr/>
                </a:tc>
                <a:extLst>
                  <a:ext uri="{0D108BD9-81ED-4DB2-BD59-A6C34878D82A}">
                    <a16:rowId xmlns:a16="http://schemas.microsoft.com/office/drawing/2014/main" val="1547199822"/>
                  </a:ext>
                </a:extLst>
              </a:tr>
            </a:tbl>
          </a:graphicData>
        </a:graphic>
      </p:graphicFrame>
      <p:sp>
        <p:nvSpPr>
          <p:cNvPr id="6" name="Rectangle 5">
            <a:extLst>
              <a:ext uri="{FF2B5EF4-FFF2-40B4-BE49-F238E27FC236}">
                <a16:creationId xmlns:a16="http://schemas.microsoft.com/office/drawing/2014/main" id="{166D5851-73F0-DE45-A029-FB8632EF370B}"/>
              </a:ext>
            </a:extLst>
          </p:cNvPr>
          <p:cNvSpPr/>
          <p:nvPr/>
        </p:nvSpPr>
        <p:spPr>
          <a:xfrm>
            <a:off x="4902200" y="2311831"/>
            <a:ext cx="6845644" cy="223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A8DBC-9914-E942-9279-D7613BA3D974}"/>
              </a:ext>
            </a:extLst>
          </p:cNvPr>
          <p:cNvSpPr>
            <a:spLocks noGrp="1"/>
          </p:cNvSpPr>
          <p:nvPr>
            <p:ph type="title"/>
          </p:nvPr>
        </p:nvSpPr>
        <p:spPr/>
        <p:txBody>
          <a:bodyPr/>
          <a:lstStyle/>
          <a:p>
            <a:r>
              <a:rPr lang="en-US" dirty="0"/>
              <a:t>Interpreting Cohen’s D</a:t>
            </a:r>
          </a:p>
        </p:txBody>
      </p:sp>
      <p:sp>
        <p:nvSpPr>
          <p:cNvPr id="3" name="Content Placeholder 2">
            <a:extLst>
              <a:ext uri="{FF2B5EF4-FFF2-40B4-BE49-F238E27FC236}">
                <a16:creationId xmlns:a16="http://schemas.microsoft.com/office/drawing/2014/main" id="{EC8E7C4B-778A-464D-8DBD-59D42AB14336}"/>
              </a:ext>
            </a:extLst>
          </p:cNvPr>
          <p:cNvSpPr>
            <a:spLocks noGrp="1"/>
          </p:cNvSpPr>
          <p:nvPr>
            <p:ph idx="1"/>
          </p:nvPr>
        </p:nvSpPr>
        <p:spPr/>
        <p:txBody>
          <a:bodyPr/>
          <a:lstStyle/>
          <a:p>
            <a:pPr marL="0" indent="0" fontAlgn="base">
              <a:buNone/>
            </a:pPr>
            <a:r>
              <a:rPr lang="en-GB" dirty="0"/>
              <a:t>Rules of thumb</a:t>
            </a:r>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r>
              <a:rPr lang="en-GB" dirty="0"/>
              <a:t>Important to place confidence interval around D</a:t>
            </a:r>
          </a:p>
          <a:p>
            <a:pPr marL="0" indent="0" fontAlgn="base">
              <a:buNone/>
            </a:pPr>
            <a:r>
              <a:rPr lang="en-GB" dirty="0"/>
              <a:t>i.e. “D = .5, 95% CI = 0.1 to 0.9”</a:t>
            </a:r>
          </a:p>
          <a:p>
            <a:pPr fontAlgn="base"/>
            <a:endParaRPr lang="en-GB" dirty="0"/>
          </a:p>
          <a:p>
            <a:pPr fontAlgn="base"/>
            <a:endParaRPr lang="en-GB" dirty="0"/>
          </a:p>
        </p:txBody>
      </p:sp>
      <p:sp>
        <p:nvSpPr>
          <p:cNvPr id="5" name="Rectangle 4">
            <a:extLst>
              <a:ext uri="{FF2B5EF4-FFF2-40B4-BE49-F238E27FC236}">
                <a16:creationId xmlns:a16="http://schemas.microsoft.com/office/drawing/2014/main" id="{005B8DA9-7E0C-D749-8BBF-A15421081AF4}"/>
              </a:ext>
            </a:extLst>
          </p:cNvPr>
          <p:cNvSpPr/>
          <p:nvPr/>
        </p:nvSpPr>
        <p:spPr>
          <a:xfrm>
            <a:off x="6903994" y="2046131"/>
            <a:ext cx="6845644" cy="223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63114A-76D5-6840-A82E-265EEBDA87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1197" y="-75810"/>
            <a:ext cx="5143500" cy="3429000"/>
          </a:xfrm>
          <a:prstGeom prst="rect">
            <a:avLst/>
          </a:prstGeom>
        </p:spPr>
      </p:pic>
      <p:pic>
        <p:nvPicPr>
          <p:cNvPr id="8" name="Picture 7">
            <a:extLst>
              <a:ext uri="{FF2B5EF4-FFF2-40B4-BE49-F238E27FC236}">
                <a16:creationId xmlns:a16="http://schemas.microsoft.com/office/drawing/2014/main" id="{69E313F8-7719-3B4A-A1C1-0B71F2EA19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3994" y="-51652"/>
            <a:ext cx="5305524" cy="3539779"/>
          </a:xfrm>
          <a:prstGeom prst="rect">
            <a:avLst/>
          </a:prstGeom>
        </p:spPr>
      </p:pic>
      <p:pic>
        <p:nvPicPr>
          <p:cNvPr id="7" name="Picture 6">
            <a:extLst>
              <a:ext uri="{FF2B5EF4-FFF2-40B4-BE49-F238E27FC236}">
                <a16:creationId xmlns:a16="http://schemas.microsoft.com/office/drawing/2014/main" id="{A5FD2CDA-DB8B-2E42-AC65-6E26D9195B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5330" y="0"/>
            <a:ext cx="4456670" cy="4224922"/>
          </a:xfrm>
          <a:prstGeom prst="rect">
            <a:avLst/>
          </a:prstGeom>
        </p:spPr>
      </p:pic>
    </p:spTree>
    <p:extLst>
      <p:ext uri="{BB962C8B-B14F-4D97-AF65-F5344CB8AC3E}">
        <p14:creationId xmlns:p14="http://schemas.microsoft.com/office/powerpoint/2010/main" val="19733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3DC6-68D2-AF4F-B03F-14BF113D160E}"/>
              </a:ext>
            </a:extLst>
          </p:cNvPr>
          <p:cNvSpPr>
            <a:spLocks noGrp="1"/>
          </p:cNvSpPr>
          <p:nvPr>
            <p:ph type="title"/>
          </p:nvPr>
        </p:nvSpPr>
        <p:spPr/>
        <p:txBody>
          <a:bodyPr/>
          <a:lstStyle/>
          <a:p>
            <a:r>
              <a:rPr lang="en-US" dirty="0"/>
              <a:t>Cohen’s D in R</a:t>
            </a:r>
          </a:p>
        </p:txBody>
      </p:sp>
      <p:pic>
        <p:nvPicPr>
          <p:cNvPr id="5" name="Content Placeholder 4" descr="A screenshot of a cell phone&#10;&#10;Description automatically generated">
            <a:extLst>
              <a:ext uri="{FF2B5EF4-FFF2-40B4-BE49-F238E27FC236}">
                <a16:creationId xmlns:a16="http://schemas.microsoft.com/office/drawing/2014/main" id="{8F734693-A4FA-DC42-93AD-B715ABFA3696}"/>
              </a:ext>
            </a:extLst>
          </p:cNvPr>
          <p:cNvPicPr>
            <a:picLocks noGrp="1" noChangeAspect="1"/>
          </p:cNvPicPr>
          <p:nvPr>
            <p:ph idx="1"/>
          </p:nvPr>
        </p:nvPicPr>
        <p:blipFill>
          <a:blip r:embed="rId3"/>
          <a:stretch>
            <a:fillRect/>
          </a:stretch>
        </p:blipFill>
        <p:spPr>
          <a:xfrm>
            <a:off x="926241" y="1555112"/>
            <a:ext cx="8749099" cy="4937763"/>
          </a:xfrm>
        </p:spPr>
      </p:pic>
    </p:spTree>
    <p:extLst>
      <p:ext uri="{BB962C8B-B14F-4D97-AF65-F5344CB8AC3E}">
        <p14:creationId xmlns:p14="http://schemas.microsoft.com/office/powerpoint/2010/main" val="2444783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BBD48B-ACAD-1448-A6AB-79A8D040323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27017" y="365125"/>
            <a:ext cx="9444446" cy="6296297"/>
          </a:xfrm>
          <a:prstGeom prst="rect">
            <a:avLst/>
          </a:prstGeom>
        </p:spPr>
      </p:pic>
      <p:sp>
        <p:nvSpPr>
          <p:cNvPr id="5" name="Rectangle 4">
            <a:extLst>
              <a:ext uri="{FF2B5EF4-FFF2-40B4-BE49-F238E27FC236}">
                <a16:creationId xmlns:a16="http://schemas.microsoft.com/office/drawing/2014/main" id="{D754710A-D08E-034A-B197-33A5B6A036E7}"/>
              </a:ext>
            </a:extLst>
          </p:cNvPr>
          <p:cNvSpPr/>
          <p:nvPr/>
        </p:nvSpPr>
        <p:spPr>
          <a:xfrm>
            <a:off x="5019261" y="365125"/>
            <a:ext cx="5052202" cy="5985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50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BB16-E693-0143-A2A9-62438DA67140}"/>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42BA794F-869E-854B-80C3-4D7B3DBF1C8C}"/>
              </a:ext>
            </a:extLst>
          </p:cNvPr>
          <p:cNvSpPr>
            <a:spLocks noGrp="1"/>
          </p:cNvSpPr>
          <p:nvPr>
            <p:ph sz="half" idx="1"/>
          </p:nvPr>
        </p:nvSpPr>
        <p:spPr/>
        <p:txBody>
          <a:bodyPr/>
          <a:lstStyle/>
          <a:p>
            <a:r>
              <a:rPr lang="en-US" dirty="0"/>
              <a:t>Effect size</a:t>
            </a:r>
          </a:p>
          <a:p>
            <a:pPr lvl="1"/>
            <a:r>
              <a:rPr lang="en-US" dirty="0"/>
              <a:t>Standardized </a:t>
            </a:r>
          </a:p>
          <a:p>
            <a:pPr lvl="1"/>
            <a:r>
              <a:rPr lang="en-US" dirty="0"/>
              <a:t>Natural </a:t>
            </a:r>
          </a:p>
          <a:p>
            <a:pPr lvl="1"/>
            <a:r>
              <a:rPr lang="en-US" dirty="0"/>
              <a:t>Clinical </a:t>
            </a:r>
          </a:p>
        </p:txBody>
      </p:sp>
      <p:sp>
        <p:nvSpPr>
          <p:cNvPr id="5" name="Content Placeholder 4">
            <a:extLst>
              <a:ext uri="{FF2B5EF4-FFF2-40B4-BE49-F238E27FC236}">
                <a16:creationId xmlns:a16="http://schemas.microsoft.com/office/drawing/2014/main" id="{FD48D0BA-1BD6-DA47-892A-CE17B55D1F6C}"/>
              </a:ext>
            </a:extLst>
          </p:cNvPr>
          <p:cNvSpPr>
            <a:spLocks noGrp="1"/>
          </p:cNvSpPr>
          <p:nvPr>
            <p:ph sz="half" idx="2"/>
          </p:nvPr>
        </p:nvSpPr>
        <p:spPr/>
        <p:txBody>
          <a:bodyPr/>
          <a:lstStyle/>
          <a:p>
            <a:r>
              <a:rPr lang="en-US" dirty="0"/>
              <a:t>Simple exercises online</a:t>
            </a:r>
          </a:p>
          <a:p>
            <a:r>
              <a:rPr lang="en-US" dirty="0"/>
              <a:t>Code review</a:t>
            </a:r>
          </a:p>
          <a:p>
            <a:r>
              <a:rPr lang="en-US" dirty="0"/>
              <a:t>Individual support</a:t>
            </a:r>
          </a:p>
        </p:txBody>
      </p:sp>
    </p:spTree>
    <p:extLst>
      <p:ext uri="{BB962C8B-B14F-4D97-AF65-F5344CB8AC3E}">
        <p14:creationId xmlns:p14="http://schemas.microsoft.com/office/powerpoint/2010/main" val="2950707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FB38-C543-CA48-8BE0-70FEFEFF3EAD}"/>
              </a:ext>
            </a:extLst>
          </p:cNvPr>
          <p:cNvSpPr>
            <a:spLocks noGrp="1"/>
          </p:cNvSpPr>
          <p:nvPr>
            <p:ph type="title"/>
          </p:nvPr>
        </p:nvSpPr>
        <p:spPr/>
        <p:txBody>
          <a:bodyPr/>
          <a:lstStyle/>
          <a:p>
            <a:r>
              <a:rPr lang="en-US" dirty="0"/>
              <a:t>Effect size by variance explained</a:t>
            </a:r>
          </a:p>
        </p:txBody>
      </p:sp>
      <p:sp>
        <p:nvSpPr>
          <p:cNvPr id="3" name="Content Placeholder 2">
            <a:extLst>
              <a:ext uri="{FF2B5EF4-FFF2-40B4-BE49-F238E27FC236}">
                <a16:creationId xmlns:a16="http://schemas.microsoft.com/office/drawing/2014/main" id="{62F3D060-FB83-0144-80E3-DA71120E85AA}"/>
              </a:ext>
            </a:extLst>
          </p:cNvPr>
          <p:cNvSpPr>
            <a:spLocks noGrp="1"/>
          </p:cNvSpPr>
          <p:nvPr>
            <p:ph idx="1"/>
          </p:nvPr>
        </p:nvSpPr>
        <p:spPr/>
        <p:txBody>
          <a:bodyPr>
            <a:normAutofit fontScale="92500" lnSpcReduction="10000"/>
          </a:bodyPr>
          <a:lstStyle/>
          <a:p>
            <a:pPr marL="0" indent="0">
              <a:buNone/>
            </a:pPr>
            <a:r>
              <a:rPr lang="en-US" i="1" dirty="0"/>
              <a:t>f</a:t>
            </a:r>
            <a:r>
              <a:rPr lang="en-US" baseline="30000" dirty="0"/>
              <a:t>2</a:t>
            </a:r>
          </a:p>
          <a:p>
            <a:pPr marL="0" indent="0">
              <a:buNone/>
            </a:pPr>
            <a:r>
              <a:rPr lang="en-US" i="1" dirty="0"/>
              <a:t>Partial eta</a:t>
            </a:r>
            <a:r>
              <a:rPr lang="en-US" baseline="30000" dirty="0"/>
              <a:t>2</a:t>
            </a:r>
          </a:p>
          <a:p>
            <a:pPr marL="0" indent="0">
              <a:buNone/>
            </a:pPr>
            <a:endParaRPr lang="en-US" baseline="30000" dirty="0"/>
          </a:p>
          <a:p>
            <a:pPr marL="0" indent="0">
              <a:buNone/>
            </a:pPr>
            <a:endParaRPr lang="en-US" baseline="30000" dirty="0"/>
          </a:p>
          <a:p>
            <a:pPr marL="0" indent="0">
              <a:buNone/>
            </a:pPr>
            <a:endParaRPr lang="en-US" baseline="30000" dirty="0"/>
          </a:p>
          <a:p>
            <a:pPr marL="0" indent="0">
              <a:buNone/>
            </a:pPr>
            <a:r>
              <a:rPr lang="en-US" baseline="30000" dirty="0"/>
              <a:t>Nice discussion/comparison/explanation: </a:t>
            </a:r>
            <a:r>
              <a:rPr lang="en-US" baseline="30000" dirty="0">
                <a:hlinkClick r:id="rId3"/>
              </a:rPr>
              <a:t>https://www.theanalysisfactor.com/effect-size/</a:t>
            </a:r>
            <a:endParaRPr lang="en-US" baseline="30000" dirty="0"/>
          </a:p>
          <a:p>
            <a:pPr marL="0" indent="0">
              <a:buNone/>
            </a:pPr>
            <a:r>
              <a:rPr lang="en-US" baseline="30000" dirty="0"/>
              <a:t>Reference for many different calculations/scenarios: </a:t>
            </a:r>
            <a:r>
              <a:rPr lang="en-US" baseline="30000" dirty="0">
                <a:hlinkClick r:id="rId4"/>
              </a:rPr>
              <a:t>https://www.psychometrica.de/effect_size.html</a:t>
            </a:r>
            <a:endParaRPr lang="en-US" baseline="30000" dirty="0"/>
          </a:p>
          <a:p>
            <a:pPr marL="0" indent="0">
              <a:buNone/>
            </a:pPr>
            <a:r>
              <a:rPr lang="en-US" baseline="30000" dirty="0"/>
              <a:t>E.g. can calculate eta </a:t>
            </a:r>
            <a:r>
              <a:rPr lang="en-US" baseline="30000" dirty="0" err="1"/>
              <a:t>sq</a:t>
            </a:r>
            <a:r>
              <a:rPr lang="en-US" baseline="30000" dirty="0"/>
              <a:t> and </a:t>
            </a:r>
            <a:r>
              <a:rPr lang="en-US" baseline="30000" dirty="0" err="1"/>
              <a:t>cohen’s</a:t>
            </a:r>
            <a:r>
              <a:rPr lang="en-US" baseline="30000" dirty="0"/>
              <a:t> D from an </a:t>
            </a:r>
            <a:r>
              <a:rPr lang="en-US" baseline="30000" dirty="0" err="1"/>
              <a:t>Anova</a:t>
            </a:r>
            <a:r>
              <a:rPr lang="en-US" baseline="30000" dirty="0"/>
              <a:t> F statistic</a:t>
            </a:r>
          </a:p>
          <a:p>
            <a:pPr marL="0" indent="0">
              <a:buNone/>
            </a:pPr>
            <a:endParaRPr lang="en-US" baseline="30000" dirty="0"/>
          </a:p>
          <a:p>
            <a:pPr marL="0" indent="0">
              <a:buNone/>
            </a:pPr>
            <a:r>
              <a:rPr lang="en-US" baseline="30000" dirty="0"/>
              <a:t>Another good reference: </a:t>
            </a:r>
            <a:r>
              <a:rPr lang="en-US" baseline="30000" dirty="0">
                <a:hlinkClick r:id="rId5"/>
              </a:rPr>
              <a:t>http://imaging.mrc-cbu.cam.ac.uk/statswiki/FAQ/effectSize</a:t>
            </a:r>
            <a:r>
              <a:rPr lang="en-US" baseline="30000" dirty="0"/>
              <a:t> </a:t>
            </a:r>
            <a:endParaRPr lang="en-US" baseline="30000" dirty="0">
              <a:latin typeface="Andale Mono" panose="020B0509000000000004" pitchFamily="49" charset="0"/>
            </a:endParaRPr>
          </a:p>
          <a:p>
            <a:pPr marL="0" indent="0">
              <a:buNone/>
            </a:pPr>
            <a:endParaRPr lang="en-US" baseline="30000" dirty="0">
              <a:latin typeface="Andale Mono" panose="020B0509000000000004" pitchFamily="49" charset="0"/>
            </a:endParaRPr>
          </a:p>
          <a:p>
            <a:pPr marL="0" indent="0">
              <a:buNone/>
            </a:pPr>
            <a:r>
              <a:rPr lang="en-US" baseline="30000" dirty="0" err="1">
                <a:latin typeface="Andale Mono" panose="020B0509000000000004" pitchFamily="49" charset="0"/>
              </a:rPr>
              <a:t>effsize</a:t>
            </a:r>
            <a:r>
              <a:rPr lang="en-US" baseline="30000" dirty="0">
                <a:latin typeface="Andale Mono" panose="020B0509000000000004" pitchFamily="49" charset="0"/>
              </a:rPr>
              <a:t> </a:t>
            </a:r>
            <a:r>
              <a:rPr lang="en-US" baseline="30000" dirty="0"/>
              <a:t>package has many different statistics</a:t>
            </a:r>
          </a:p>
          <a:p>
            <a:pPr marL="0" indent="0">
              <a:buNone/>
            </a:pPr>
            <a:endParaRPr lang="en-US" baseline="30000" dirty="0"/>
          </a:p>
          <a:p>
            <a:pPr marL="0" indent="0">
              <a:buNone/>
            </a:pPr>
            <a:endParaRPr lang="en-US" baseline="30000" dirty="0"/>
          </a:p>
        </p:txBody>
      </p:sp>
      <p:pic>
        <p:nvPicPr>
          <p:cNvPr id="6" name="Picture 5" descr="A picture containing object, clock&#10;&#10;Description automatically generated">
            <a:extLst>
              <a:ext uri="{FF2B5EF4-FFF2-40B4-BE49-F238E27FC236}">
                <a16:creationId xmlns:a16="http://schemas.microsoft.com/office/drawing/2014/main" id="{DA4FC993-A836-EA48-9A67-D23B01F6DD2B}"/>
              </a:ext>
            </a:extLst>
          </p:cNvPr>
          <p:cNvPicPr>
            <a:picLocks noChangeAspect="1"/>
          </p:cNvPicPr>
          <p:nvPr/>
        </p:nvPicPr>
        <p:blipFill>
          <a:blip r:embed="rId6"/>
          <a:stretch>
            <a:fillRect/>
          </a:stretch>
        </p:blipFill>
        <p:spPr>
          <a:xfrm>
            <a:off x="7782183" y="1690688"/>
            <a:ext cx="3695700" cy="1511300"/>
          </a:xfrm>
          <a:prstGeom prst="rect">
            <a:avLst/>
          </a:prstGeom>
        </p:spPr>
      </p:pic>
    </p:spTree>
    <p:extLst>
      <p:ext uri="{BB962C8B-B14F-4D97-AF65-F5344CB8AC3E}">
        <p14:creationId xmlns:p14="http://schemas.microsoft.com/office/powerpoint/2010/main" val="33087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E42AB-4487-1643-8866-AF25B18B69E8}"/>
              </a:ext>
            </a:extLst>
          </p:cNvPr>
          <p:cNvSpPr>
            <a:spLocks noGrp="1"/>
          </p:cNvSpPr>
          <p:nvPr>
            <p:ph idx="4294967295"/>
          </p:nvPr>
        </p:nvSpPr>
        <p:spPr>
          <a:xfrm>
            <a:off x="395416" y="2777096"/>
            <a:ext cx="10515600" cy="4351338"/>
          </a:xfrm>
        </p:spPr>
        <p:txBody>
          <a:bodyPr>
            <a:normAutofit/>
          </a:bodyPr>
          <a:lstStyle/>
          <a:p>
            <a:pPr marL="0" indent="0">
              <a:buNone/>
            </a:pPr>
            <a:r>
              <a:rPr lang="en-GB" sz="5400" dirty="0"/>
              <a:t>Effect sizes may be expressed in their original units (e.g. …kg/month…) and are often most easily interpreted when expressed in their original units” </a:t>
            </a:r>
            <a:r>
              <a:rPr lang="en-GB" sz="3600" dirty="0"/>
              <a:t>(APA, 2016, p. 3). </a:t>
            </a:r>
            <a:endParaRPr lang="en-GB" sz="5400" dirty="0"/>
          </a:p>
          <a:p>
            <a:endParaRPr lang="en-US" sz="5400" dirty="0"/>
          </a:p>
        </p:txBody>
      </p:sp>
      <p:pic>
        <p:nvPicPr>
          <p:cNvPr id="4" name="Picture 3">
            <a:extLst>
              <a:ext uri="{FF2B5EF4-FFF2-40B4-BE49-F238E27FC236}">
                <a16:creationId xmlns:a16="http://schemas.microsoft.com/office/drawing/2014/main" id="{A67F0D7B-48A2-6F49-BA11-1470F9F5518D}"/>
              </a:ext>
            </a:extLst>
          </p:cNvPr>
          <p:cNvPicPr>
            <a:picLocks noChangeAspect="1"/>
          </p:cNvPicPr>
          <p:nvPr/>
        </p:nvPicPr>
        <p:blipFill>
          <a:blip r:embed="rId3"/>
          <a:stretch>
            <a:fillRect/>
          </a:stretch>
        </p:blipFill>
        <p:spPr>
          <a:xfrm>
            <a:off x="9799766" y="273264"/>
            <a:ext cx="2222500" cy="2222500"/>
          </a:xfrm>
          <a:prstGeom prst="rect">
            <a:avLst/>
          </a:prstGeom>
        </p:spPr>
      </p:pic>
    </p:spTree>
    <p:extLst>
      <p:ext uri="{BB962C8B-B14F-4D97-AF65-F5344CB8AC3E}">
        <p14:creationId xmlns:p14="http://schemas.microsoft.com/office/powerpoint/2010/main" val="190412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CFE9005-E4FB-4442-96A8-1951263F8222}"/>
              </a:ext>
            </a:extLst>
          </p:cNvPr>
          <p:cNvPicPr>
            <a:picLocks noChangeAspect="1"/>
          </p:cNvPicPr>
          <p:nvPr/>
        </p:nvPicPr>
        <p:blipFill>
          <a:blip r:embed="rId3"/>
          <a:stretch>
            <a:fillRect/>
          </a:stretch>
        </p:blipFill>
        <p:spPr>
          <a:xfrm>
            <a:off x="329512" y="636372"/>
            <a:ext cx="9648569" cy="5789141"/>
          </a:xfrm>
          <a:prstGeom prst="rect">
            <a:avLst/>
          </a:prstGeom>
        </p:spPr>
      </p:pic>
    </p:spTree>
    <p:extLst>
      <p:ext uri="{BB962C8B-B14F-4D97-AF65-F5344CB8AC3E}">
        <p14:creationId xmlns:p14="http://schemas.microsoft.com/office/powerpoint/2010/main" val="1018403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0D66939-B573-DC40-879F-2FA4EF785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445" y="902046"/>
            <a:ext cx="8054133" cy="5752952"/>
          </a:xfrm>
          <a:prstGeom prst="rect">
            <a:avLst/>
          </a:prstGeom>
        </p:spPr>
      </p:pic>
      <p:pic>
        <p:nvPicPr>
          <p:cNvPr id="5" name="Picture 4">
            <a:extLst>
              <a:ext uri="{FF2B5EF4-FFF2-40B4-BE49-F238E27FC236}">
                <a16:creationId xmlns:a16="http://schemas.microsoft.com/office/drawing/2014/main" id="{588D5EDF-8C67-744C-A548-A7E1D4D6597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039"/>
          <a:stretch/>
        </p:blipFill>
        <p:spPr>
          <a:xfrm>
            <a:off x="-1075861" y="902046"/>
            <a:ext cx="6037448" cy="5752952"/>
          </a:xfrm>
          <a:prstGeom prst="rect">
            <a:avLst/>
          </a:prstGeom>
        </p:spPr>
      </p:pic>
      <p:sp>
        <p:nvSpPr>
          <p:cNvPr id="6" name="TextBox 5">
            <a:extLst>
              <a:ext uri="{FF2B5EF4-FFF2-40B4-BE49-F238E27FC236}">
                <a16:creationId xmlns:a16="http://schemas.microsoft.com/office/drawing/2014/main" id="{3276FAEA-737C-FA4A-8264-B226708E94DE}"/>
              </a:ext>
            </a:extLst>
          </p:cNvPr>
          <p:cNvSpPr txBox="1"/>
          <p:nvPr/>
        </p:nvSpPr>
        <p:spPr>
          <a:xfrm>
            <a:off x="2968090" y="518985"/>
            <a:ext cx="1487306" cy="369332"/>
          </a:xfrm>
          <a:prstGeom prst="rect">
            <a:avLst/>
          </a:prstGeom>
          <a:noFill/>
        </p:spPr>
        <p:txBody>
          <a:bodyPr wrap="square" rtlCol="0">
            <a:spAutoFit/>
          </a:bodyPr>
          <a:lstStyle/>
          <a:p>
            <a:r>
              <a:rPr lang="en-US" dirty="0"/>
              <a:t>MI</a:t>
            </a:r>
          </a:p>
        </p:txBody>
      </p:sp>
      <p:sp>
        <p:nvSpPr>
          <p:cNvPr id="7" name="TextBox 6">
            <a:extLst>
              <a:ext uri="{FF2B5EF4-FFF2-40B4-BE49-F238E27FC236}">
                <a16:creationId xmlns:a16="http://schemas.microsoft.com/office/drawing/2014/main" id="{BBAD3B9E-2614-BD44-9B81-9726DC60D512}"/>
              </a:ext>
            </a:extLst>
          </p:cNvPr>
          <p:cNvSpPr txBox="1"/>
          <p:nvPr/>
        </p:nvSpPr>
        <p:spPr>
          <a:xfrm>
            <a:off x="4911396" y="518985"/>
            <a:ext cx="1487306" cy="369332"/>
          </a:xfrm>
          <a:prstGeom prst="rect">
            <a:avLst/>
          </a:prstGeom>
          <a:noFill/>
        </p:spPr>
        <p:txBody>
          <a:bodyPr wrap="square" rtlCol="0">
            <a:spAutoFit/>
          </a:bodyPr>
          <a:lstStyle/>
          <a:p>
            <a:r>
              <a:rPr lang="en-US" dirty="0"/>
              <a:t>FIT</a:t>
            </a:r>
          </a:p>
        </p:txBody>
      </p:sp>
      <p:sp>
        <p:nvSpPr>
          <p:cNvPr id="10" name="Rectangle 9">
            <a:extLst>
              <a:ext uri="{FF2B5EF4-FFF2-40B4-BE49-F238E27FC236}">
                <a16:creationId xmlns:a16="http://schemas.microsoft.com/office/drawing/2014/main" id="{0A7A7D35-D471-2B4D-823E-BBD3A2E0E80E}"/>
              </a:ext>
            </a:extLst>
          </p:cNvPr>
          <p:cNvSpPr/>
          <p:nvPr/>
        </p:nvSpPr>
        <p:spPr>
          <a:xfrm>
            <a:off x="8158754" y="394714"/>
            <a:ext cx="3680252" cy="5047536"/>
          </a:xfrm>
          <a:prstGeom prst="rect">
            <a:avLst/>
          </a:prstGeom>
        </p:spPr>
        <p:txBody>
          <a:bodyPr wrap="square">
            <a:spAutoFit/>
          </a:bodyPr>
          <a:lstStyle/>
          <a:p>
            <a:r>
              <a:rPr lang="en-GB" sz="1400" dirty="0" err="1">
                <a:solidFill>
                  <a:srgbClr val="222222"/>
                </a:solidFill>
                <a:latin typeface="Arial" panose="020B0604020202020204" pitchFamily="34" charset="0"/>
              </a:rPr>
              <a:t>Solbrig</a:t>
            </a:r>
            <a:r>
              <a:rPr lang="en-GB" sz="1400" dirty="0">
                <a:solidFill>
                  <a:srgbClr val="222222"/>
                </a:solidFill>
                <a:latin typeface="Arial" panose="020B0604020202020204" pitchFamily="34" charset="0"/>
              </a:rPr>
              <a:t>, L., Whalley, B., Kavanagh, D. J., May, J., Parkin, T., Jones, R., &amp; Andrade, J. (2019). Functional imagery training versus motivational interviewing for weight loss: a randomised controlled trial of brief individual interventions for overweight and obesity. </a:t>
            </a:r>
            <a:r>
              <a:rPr lang="en-GB" sz="1400" i="1" dirty="0">
                <a:solidFill>
                  <a:srgbClr val="222222"/>
                </a:solidFill>
                <a:latin typeface="Arial" panose="020B0604020202020204" pitchFamily="34" charset="0"/>
              </a:rPr>
              <a:t>International Journal of Obesity</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43</a:t>
            </a:r>
            <a:r>
              <a:rPr lang="en-GB" sz="1400" dirty="0">
                <a:solidFill>
                  <a:srgbClr val="222222"/>
                </a:solidFill>
                <a:latin typeface="Arial" panose="020B0604020202020204" pitchFamily="34" charset="0"/>
              </a:rPr>
              <a:t>(4), 883-894.</a:t>
            </a:r>
          </a:p>
          <a:p>
            <a:endParaRPr lang="en-GB" sz="1400" dirty="0">
              <a:solidFill>
                <a:srgbClr val="222222"/>
              </a:solidFill>
              <a:latin typeface="Arial" panose="020B0604020202020204" pitchFamily="34" charset="0"/>
            </a:endParaRPr>
          </a:p>
          <a:p>
            <a:r>
              <a:rPr lang="en-GB" sz="1400" dirty="0" err="1">
                <a:solidFill>
                  <a:srgbClr val="222222"/>
                </a:solidFill>
                <a:latin typeface="Arial" panose="020B0604020202020204" pitchFamily="34" charset="0"/>
              </a:rPr>
              <a:t>Gigerenzer</a:t>
            </a:r>
            <a:r>
              <a:rPr lang="en-GB" sz="1400" dirty="0">
                <a:solidFill>
                  <a:srgbClr val="222222"/>
                </a:solidFill>
                <a:latin typeface="Arial" panose="020B0604020202020204" pitchFamily="34" charset="0"/>
              </a:rPr>
              <a:t>, G. (2011). What are natural frequencies?. </a:t>
            </a:r>
            <a:r>
              <a:rPr lang="en-GB" sz="1400" i="1" dirty="0" err="1">
                <a:solidFill>
                  <a:srgbClr val="222222"/>
                </a:solidFill>
                <a:latin typeface="Arial" panose="020B0604020202020204" pitchFamily="34" charset="0"/>
              </a:rPr>
              <a:t>Bmj</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343</a:t>
            </a:r>
            <a:r>
              <a:rPr lang="en-GB" sz="1400" dirty="0">
                <a:solidFill>
                  <a:srgbClr val="222222"/>
                </a:solidFill>
                <a:latin typeface="Arial" panose="020B0604020202020204" pitchFamily="34" charset="0"/>
              </a:rPr>
              <a:t>, d6386</a:t>
            </a:r>
          </a:p>
          <a:p>
            <a:endParaRPr lang="en-GB" sz="1400" dirty="0">
              <a:solidFill>
                <a:srgbClr val="222222"/>
              </a:solidFill>
              <a:latin typeface="Arial" panose="020B0604020202020204" pitchFamily="34" charset="0"/>
            </a:endParaRPr>
          </a:p>
          <a:p>
            <a:r>
              <a:rPr lang="en-GB" sz="1400" dirty="0" err="1">
                <a:solidFill>
                  <a:srgbClr val="222222"/>
                </a:solidFill>
                <a:latin typeface="Arial" panose="020B0604020202020204" pitchFamily="34" charset="0"/>
              </a:rPr>
              <a:t>Galesic</a:t>
            </a:r>
            <a:r>
              <a:rPr lang="en-GB" sz="1400" dirty="0">
                <a:solidFill>
                  <a:srgbClr val="222222"/>
                </a:solidFill>
                <a:latin typeface="Arial" panose="020B0604020202020204" pitchFamily="34" charset="0"/>
              </a:rPr>
              <a:t>, M., </a:t>
            </a:r>
            <a:r>
              <a:rPr lang="en-GB" sz="1400" dirty="0" err="1">
                <a:solidFill>
                  <a:srgbClr val="222222"/>
                </a:solidFill>
                <a:latin typeface="Arial" panose="020B0604020202020204" pitchFamily="34" charset="0"/>
              </a:rPr>
              <a:t>Gigerenzer</a:t>
            </a:r>
            <a:r>
              <a:rPr lang="en-GB" sz="1400" dirty="0">
                <a:solidFill>
                  <a:srgbClr val="222222"/>
                </a:solidFill>
                <a:latin typeface="Arial" panose="020B0604020202020204" pitchFamily="34" charset="0"/>
              </a:rPr>
              <a:t>, G., &amp; </a:t>
            </a:r>
            <a:r>
              <a:rPr lang="en-GB" sz="1400" dirty="0" err="1">
                <a:solidFill>
                  <a:srgbClr val="222222"/>
                </a:solidFill>
                <a:latin typeface="Arial" panose="020B0604020202020204" pitchFamily="34" charset="0"/>
              </a:rPr>
              <a:t>Straubinger</a:t>
            </a:r>
            <a:r>
              <a:rPr lang="en-GB" sz="1400" dirty="0">
                <a:solidFill>
                  <a:srgbClr val="222222"/>
                </a:solidFill>
                <a:latin typeface="Arial" panose="020B0604020202020204" pitchFamily="34" charset="0"/>
              </a:rPr>
              <a:t>, N. (2009). Natural frequencies help older adults and people with low numeracy to evaluate medical screening tests. Medical Decision Making, 29(3), 368-371.</a:t>
            </a:r>
          </a:p>
          <a:p>
            <a:r>
              <a:rPr lang="en-GB" sz="1400" dirty="0">
                <a:solidFill>
                  <a:srgbClr val="222222"/>
                </a:solidFill>
                <a:latin typeface="Arial" panose="020B0604020202020204" pitchFamily="34" charset="0"/>
              </a:rPr>
              <a:t>Chicago	</a:t>
            </a:r>
          </a:p>
          <a:p>
            <a:endParaRPr lang="en-GB" sz="1400" dirty="0">
              <a:solidFill>
                <a:srgbClr val="222222"/>
              </a:solidFill>
              <a:latin typeface="Arial" panose="020B0604020202020204" pitchFamily="34" charset="0"/>
            </a:endParaRPr>
          </a:p>
          <a:p>
            <a:endParaRPr lang="en-GB" sz="1400" dirty="0">
              <a:solidFill>
                <a:srgbClr val="222222"/>
              </a:solidFill>
              <a:latin typeface="Arial" panose="020B0604020202020204" pitchFamily="34" charset="0"/>
            </a:endParaRPr>
          </a:p>
          <a:p>
            <a:endParaRPr lang="en-US" sz="1400" dirty="0"/>
          </a:p>
          <a:p>
            <a:endParaRPr lang="en-GB" sz="1400" dirty="0">
              <a:solidFill>
                <a:srgbClr val="222222"/>
              </a:solidFill>
              <a:latin typeface="Arial" panose="020B0604020202020204" pitchFamily="34" charset="0"/>
            </a:endParaRPr>
          </a:p>
          <a:p>
            <a:endParaRPr lang="en-US" sz="1400" dirty="0"/>
          </a:p>
        </p:txBody>
      </p:sp>
    </p:spTree>
    <p:extLst>
      <p:ext uri="{BB962C8B-B14F-4D97-AF65-F5344CB8AC3E}">
        <p14:creationId xmlns:p14="http://schemas.microsoft.com/office/powerpoint/2010/main" val="358470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094-F507-FC4F-9003-75C6BC7CF293}"/>
              </a:ext>
            </a:extLst>
          </p:cNvPr>
          <p:cNvSpPr>
            <a:spLocks noGrp="1"/>
          </p:cNvSpPr>
          <p:nvPr>
            <p:ph type="title"/>
          </p:nvPr>
        </p:nvSpPr>
        <p:spPr/>
        <p:txBody>
          <a:bodyPr/>
          <a:lstStyle/>
          <a:p>
            <a:r>
              <a:rPr lang="en-US" dirty="0"/>
              <a:t>NNT: Number Needed to Treat</a:t>
            </a:r>
          </a:p>
        </p:txBody>
      </p:sp>
      <p:pic>
        <p:nvPicPr>
          <p:cNvPr id="5" name="Content Placeholder 4" descr="A close up of a logo&#10;&#10;Description automatically generated">
            <a:extLst>
              <a:ext uri="{FF2B5EF4-FFF2-40B4-BE49-F238E27FC236}">
                <a16:creationId xmlns:a16="http://schemas.microsoft.com/office/drawing/2014/main" id="{57422BBE-1346-1147-8559-38CCF60F1D33}"/>
              </a:ext>
            </a:extLst>
          </p:cNvPr>
          <p:cNvPicPr>
            <a:picLocks noGrp="1" noChangeAspect="1"/>
          </p:cNvPicPr>
          <p:nvPr>
            <p:ph idx="1"/>
          </p:nvPr>
        </p:nvPicPr>
        <p:blipFill>
          <a:blip r:embed="rId3"/>
          <a:stretch>
            <a:fillRect/>
          </a:stretch>
        </p:blipFill>
        <p:spPr>
          <a:xfrm>
            <a:off x="2863850" y="2609850"/>
            <a:ext cx="6464300" cy="1638300"/>
          </a:xfrm>
        </p:spPr>
      </p:pic>
    </p:spTree>
    <p:extLst>
      <p:ext uri="{BB962C8B-B14F-4D97-AF65-F5344CB8AC3E}">
        <p14:creationId xmlns:p14="http://schemas.microsoft.com/office/powerpoint/2010/main" val="2191900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41FB-F1D7-4747-8C87-A7BA07DAAE9B}"/>
              </a:ext>
            </a:extLst>
          </p:cNvPr>
          <p:cNvSpPr>
            <a:spLocks noGrp="1"/>
          </p:cNvSpPr>
          <p:nvPr>
            <p:ph type="title"/>
          </p:nvPr>
        </p:nvSpPr>
        <p:spPr/>
        <p:txBody>
          <a:bodyPr/>
          <a:lstStyle/>
          <a:p>
            <a:r>
              <a:rPr lang="en-US" dirty="0"/>
              <a:t>Examples of NNTs</a:t>
            </a:r>
          </a:p>
        </p:txBody>
      </p:sp>
      <p:sp>
        <p:nvSpPr>
          <p:cNvPr id="3" name="Content Placeholder 2">
            <a:extLst>
              <a:ext uri="{FF2B5EF4-FFF2-40B4-BE49-F238E27FC236}">
                <a16:creationId xmlns:a16="http://schemas.microsoft.com/office/drawing/2014/main" id="{D82195EB-07F5-704E-B966-D24335F09E19}"/>
              </a:ext>
            </a:extLst>
          </p:cNvPr>
          <p:cNvSpPr>
            <a:spLocks noGrp="1"/>
          </p:cNvSpPr>
          <p:nvPr>
            <p:ph idx="1"/>
          </p:nvPr>
        </p:nvSpPr>
        <p:spPr/>
        <p:txBody>
          <a:bodyPr>
            <a:normAutofit lnSpcReduction="10000"/>
          </a:bodyPr>
          <a:lstStyle/>
          <a:p>
            <a:pPr marL="0" indent="0">
              <a:buNone/>
            </a:pPr>
            <a:r>
              <a:rPr lang="en-GB" dirty="0"/>
              <a:t>Antibiotics for bronchitis = </a:t>
            </a:r>
          </a:p>
          <a:p>
            <a:pPr marL="457200" lvl="1" indent="0">
              <a:buNone/>
            </a:pPr>
            <a:r>
              <a:rPr lang="en-GB" dirty="0"/>
              <a:t>18 </a:t>
            </a:r>
          </a:p>
          <a:p>
            <a:pPr marL="0" indent="0">
              <a:buNone/>
            </a:pPr>
            <a:r>
              <a:rPr lang="en-GB" dirty="0" err="1"/>
              <a:t>Asprin</a:t>
            </a:r>
            <a:r>
              <a:rPr lang="en-GB" dirty="0"/>
              <a:t> for stroke =</a:t>
            </a:r>
          </a:p>
          <a:p>
            <a:pPr marL="457200" lvl="1" indent="0">
              <a:buNone/>
            </a:pPr>
            <a:r>
              <a:rPr lang="en-GB" dirty="0"/>
              <a:t> 10,000 </a:t>
            </a:r>
          </a:p>
          <a:p>
            <a:pPr marL="0" indent="0">
              <a:buNone/>
            </a:pPr>
            <a:r>
              <a:rPr lang="en-GB" dirty="0"/>
              <a:t>Statins for stroke = </a:t>
            </a:r>
          </a:p>
          <a:p>
            <a:pPr marL="457200" lvl="1" indent="0">
              <a:buNone/>
            </a:pPr>
            <a:r>
              <a:rPr lang="en-GB" dirty="0"/>
              <a:t>268 </a:t>
            </a:r>
          </a:p>
          <a:p>
            <a:pPr marL="0" indent="0">
              <a:buNone/>
            </a:pPr>
            <a:r>
              <a:rPr lang="en-GB" dirty="0"/>
              <a:t>Antidepressants for depression = </a:t>
            </a:r>
          </a:p>
          <a:p>
            <a:pPr marL="457200" lvl="1" indent="0">
              <a:buNone/>
            </a:pPr>
            <a:r>
              <a:rPr lang="en-GB" dirty="0"/>
              <a:t>∼ 9 </a:t>
            </a:r>
          </a:p>
          <a:p>
            <a:pPr marL="0" indent="0">
              <a:buNone/>
            </a:pPr>
            <a:r>
              <a:rPr lang="en-GB" dirty="0"/>
              <a:t>Psychotherapy for depression = </a:t>
            </a:r>
          </a:p>
          <a:p>
            <a:pPr marL="457200" lvl="1" indent="0">
              <a:buNone/>
            </a:pPr>
            <a:r>
              <a:rPr lang="en-GB" dirty="0"/>
              <a:t>∼ 3 </a:t>
            </a:r>
          </a:p>
          <a:p>
            <a:pPr marL="0" indent="0">
              <a:buNone/>
            </a:pPr>
            <a:endParaRPr lang="en-US" dirty="0"/>
          </a:p>
        </p:txBody>
      </p:sp>
    </p:spTree>
    <p:extLst>
      <p:ext uri="{BB962C8B-B14F-4D97-AF65-F5344CB8AC3E}">
        <p14:creationId xmlns:p14="http://schemas.microsoft.com/office/powerpoint/2010/main" val="1084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0FF6-F0D1-E94F-A832-B9F4E7D3F584}"/>
              </a:ext>
            </a:extLst>
          </p:cNvPr>
          <p:cNvSpPr>
            <a:spLocks noGrp="1"/>
          </p:cNvSpPr>
          <p:nvPr>
            <p:ph type="title"/>
          </p:nvPr>
        </p:nvSpPr>
        <p:spPr/>
        <p:txBody>
          <a:bodyPr/>
          <a:lstStyle/>
          <a:p>
            <a:r>
              <a:rPr lang="en-US" dirty="0"/>
              <a:t>Defining treatment </a:t>
            </a:r>
            <a:r>
              <a:rPr lang="en-US" i="1" dirty="0"/>
              <a:t>success</a:t>
            </a:r>
          </a:p>
        </p:txBody>
      </p:sp>
      <p:sp>
        <p:nvSpPr>
          <p:cNvPr id="3" name="Content Placeholder 2">
            <a:extLst>
              <a:ext uri="{FF2B5EF4-FFF2-40B4-BE49-F238E27FC236}">
                <a16:creationId xmlns:a16="http://schemas.microsoft.com/office/drawing/2014/main" id="{9E668EB1-2552-C648-8E9B-825C2C5E81C9}"/>
              </a:ext>
            </a:extLst>
          </p:cNvPr>
          <p:cNvSpPr>
            <a:spLocks noGrp="1"/>
          </p:cNvSpPr>
          <p:nvPr>
            <p:ph idx="1"/>
          </p:nvPr>
        </p:nvSpPr>
        <p:spPr/>
        <p:txBody>
          <a:bodyPr/>
          <a:lstStyle/>
          <a:p>
            <a:pPr marL="0" indent="0">
              <a:buNone/>
            </a:pPr>
            <a:r>
              <a:rPr lang="en-GB" dirty="0"/>
              <a:t>Clinically reliable change</a:t>
            </a:r>
          </a:p>
          <a:p>
            <a:pPr marL="0" indent="0">
              <a:buNone/>
            </a:pPr>
            <a:r>
              <a:rPr lang="en-GB" dirty="0"/>
              <a:t>Introduced in Jacobson, Follette, and </a:t>
            </a:r>
            <a:r>
              <a:rPr lang="en-GB" dirty="0" err="1"/>
              <a:t>Revenstorf</a:t>
            </a:r>
            <a:r>
              <a:rPr lang="en-GB" dirty="0"/>
              <a:t> (1984), but best summary is Jacobson and Truax (1991) </a:t>
            </a:r>
          </a:p>
          <a:p>
            <a:pPr marL="0" indent="0">
              <a:buNone/>
            </a:pPr>
            <a:endParaRPr lang="en-GB" dirty="0"/>
          </a:p>
          <a:p>
            <a:pPr marL="0" indent="0">
              <a:buNone/>
            </a:pPr>
            <a:r>
              <a:rPr lang="en-GB" dirty="0"/>
              <a:t>All measures involve uncertainty. </a:t>
            </a:r>
          </a:p>
          <a:p>
            <a:pPr marL="0" indent="0">
              <a:buNone/>
            </a:pPr>
            <a:r>
              <a:rPr lang="en-GB" dirty="0"/>
              <a:t>Reliable Change (RC) is about whether people changed sufficiently that the change is unlikely to be due to simple measurement unreliability. </a:t>
            </a:r>
          </a:p>
          <a:p>
            <a:pPr marL="0" indent="0">
              <a:buNone/>
            </a:pPr>
            <a:endParaRPr lang="en-GB" dirty="0"/>
          </a:p>
          <a:p>
            <a:pPr marL="0" indent="0">
              <a:buNone/>
            </a:pPr>
            <a:endParaRPr lang="en-US" dirty="0"/>
          </a:p>
        </p:txBody>
      </p:sp>
      <p:sp>
        <p:nvSpPr>
          <p:cNvPr id="4" name="Rectangle 3">
            <a:extLst>
              <a:ext uri="{FF2B5EF4-FFF2-40B4-BE49-F238E27FC236}">
                <a16:creationId xmlns:a16="http://schemas.microsoft.com/office/drawing/2014/main" id="{564CE27E-7605-0144-B07C-898A0F12D48B}"/>
              </a:ext>
            </a:extLst>
          </p:cNvPr>
          <p:cNvSpPr/>
          <p:nvPr/>
        </p:nvSpPr>
        <p:spPr>
          <a:xfrm>
            <a:off x="767443" y="5715298"/>
            <a:ext cx="10657114" cy="923330"/>
          </a:xfrm>
          <a:prstGeom prst="rect">
            <a:avLst/>
          </a:prstGeom>
        </p:spPr>
        <p:txBody>
          <a:bodyPr wrap="square">
            <a:spAutoFit/>
          </a:bodyPr>
          <a:lstStyle/>
          <a:p>
            <a:r>
              <a:rPr lang="en-GB" dirty="0">
                <a:latin typeface="SourceSansPro-Regular-Identity-H"/>
              </a:rPr>
              <a:t>Jacobson, Neil S, and Paula Truax. 1991. “Clinical Significance: A Statistical Approach to Defining Meaningful Change in Psychotherapy Research.” </a:t>
            </a:r>
            <a:r>
              <a:rPr lang="en-GB" dirty="0">
                <a:latin typeface="SourceSansPro-It-Identity-H"/>
              </a:rPr>
              <a:t>Journal of Consulting and Clinical Psychology </a:t>
            </a:r>
            <a:r>
              <a:rPr lang="en-GB" dirty="0">
                <a:latin typeface="SourceSansPro-Regular-Identity-H"/>
              </a:rPr>
              <a:t>59 (1). American Psychological Association: 12. </a:t>
            </a:r>
            <a:endParaRPr lang="en-GB" sz="4800" dirty="0">
              <a:effectLst/>
            </a:endParaRPr>
          </a:p>
        </p:txBody>
      </p:sp>
    </p:spTree>
    <p:extLst>
      <p:ext uri="{BB962C8B-B14F-4D97-AF65-F5344CB8AC3E}">
        <p14:creationId xmlns:p14="http://schemas.microsoft.com/office/powerpoint/2010/main" val="294359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DA95-D464-9546-8446-F52A10CAE2A8}"/>
              </a:ext>
            </a:extLst>
          </p:cNvPr>
          <p:cNvSpPr>
            <a:spLocks noGrp="1"/>
          </p:cNvSpPr>
          <p:nvPr>
            <p:ph type="title"/>
          </p:nvPr>
        </p:nvSpPr>
        <p:spPr/>
        <p:txBody>
          <a:bodyPr/>
          <a:lstStyle/>
          <a:p>
            <a:r>
              <a:rPr lang="en-US" dirty="0"/>
              <a:t>Clinically reliable change</a:t>
            </a:r>
          </a:p>
        </p:txBody>
      </p:sp>
      <p:sp>
        <p:nvSpPr>
          <p:cNvPr id="3" name="Content Placeholder 2">
            <a:extLst>
              <a:ext uri="{FF2B5EF4-FFF2-40B4-BE49-F238E27FC236}">
                <a16:creationId xmlns:a16="http://schemas.microsoft.com/office/drawing/2014/main" id="{80CF1F3F-5788-C849-BA43-5FD50EED4E13}"/>
              </a:ext>
            </a:extLst>
          </p:cNvPr>
          <p:cNvSpPr>
            <a:spLocks noGrp="1"/>
          </p:cNvSpPr>
          <p:nvPr>
            <p:ph idx="1"/>
          </p:nvPr>
        </p:nvSpPr>
        <p:spPr/>
        <p:txBody>
          <a:bodyPr/>
          <a:lstStyle/>
          <a:p>
            <a:pPr marL="0" indent="0">
              <a:buNone/>
            </a:pPr>
            <a:r>
              <a:rPr lang="en-GB" dirty="0"/>
              <a:t>Measures have a reliability </a:t>
            </a:r>
          </a:p>
          <a:p>
            <a:pPr marL="457200" lvl="1" indent="0">
              <a:buNone/>
            </a:pPr>
            <a:r>
              <a:rPr lang="en-GB" dirty="0"/>
              <a:t> Internal </a:t>
            </a:r>
          </a:p>
          <a:p>
            <a:pPr marL="457200" lvl="1" indent="0">
              <a:buNone/>
            </a:pPr>
            <a:r>
              <a:rPr lang="en-GB" dirty="0"/>
              <a:t>Test-retest </a:t>
            </a:r>
          </a:p>
          <a:p>
            <a:pPr marL="0" indent="0">
              <a:buNone/>
            </a:pPr>
            <a:r>
              <a:rPr lang="en-GB" dirty="0"/>
              <a:t>Reliability limits how </a:t>
            </a:r>
            <a:r>
              <a:rPr lang="en-GB" i="1" dirty="0"/>
              <a:t>certain</a:t>
            </a:r>
            <a:r>
              <a:rPr lang="en-GB" dirty="0"/>
              <a:t> we can be </a:t>
            </a:r>
          </a:p>
          <a:p>
            <a:pPr marL="0" indent="0">
              <a:buNone/>
            </a:pPr>
            <a:endParaRPr lang="en-GB" dirty="0"/>
          </a:p>
          <a:p>
            <a:pPr marL="0" indent="0">
              <a:buNone/>
            </a:pPr>
            <a:r>
              <a:rPr lang="en-GB" dirty="0"/>
              <a:t>Want to say someone changed more than might be expected by chance </a:t>
            </a:r>
          </a:p>
          <a:p>
            <a:pPr marL="0" indent="0">
              <a:buNone/>
            </a:pPr>
            <a:r>
              <a:rPr lang="en-GB" dirty="0"/>
              <a:t>Is this ‘real’ change &gt; 95% of the time? </a:t>
            </a:r>
          </a:p>
          <a:p>
            <a:pPr marL="0" indent="0">
              <a:buNone/>
            </a:pPr>
            <a:endParaRPr lang="en-US" dirty="0"/>
          </a:p>
        </p:txBody>
      </p:sp>
    </p:spTree>
    <p:extLst>
      <p:ext uri="{BB962C8B-B14F-4D97-AF65-F5344CB8AC3E}">
        <p14:creationId xmlns:p14="http://schemas.microsoft.com/office/powerpoint/2010/main" val="9596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4DD7-7CC5-B647-AEA0-490D99DA2719}"/>
              </a:ext>
            </a:extLst>
          </p:cNvPr>
          <p:cNvSpPr>
            <a:spLocks noGrp="1"/>
          </p:cNvSpPr>
          <p:nvPr>
            <p:ph type="title"/>
          </p:nvPr>
        </p:nvSpPr>
        <p:spPr/>
        <p:txBody>
          <a:bodyPr/>
          <a:lstStyle/>
          <a:p>
            <a:r>
              <a:rPr lang="en-US" dirty="0"/>
              <a:t>RCI: Reliable Change Index</a:t>
            </a:r>
          </a:p>
        </p:txBody>
      </p:sp>
      <p:pic>
        <p:nvPicPr>
          <p:cNvPr id="5" name="Content Placeholder 4" descr="A close up of a logo&#10;&#10;Description automatically generated">
            <a:extLst>
              <a:ext uri="{FF2B5EF4-FFF2-40B4-BE49-F238E27FC236}">
                <a16:creationId xmlns:a16="http://schemas.microsoft.com/office/drawing/2014/main" id="{55C8A32D-D7D7-E74B-8578-C7B0324120DA}"/>
              </a:ext>
            </a:extLst>
          </p:cNvPr>
          <p:cNvPicPr>
            <a:picLocks noGrp="1" noChangeAspect="1"/>
          </p:cNvPicPr>
          <p:nvPr>
            <p:ph idx="1"/>
          </p:nvPr>
        </p:nvPicPr>
        <p:blipFill>
          <a:blip r:embed="rId3"/>
          <a:stretch>
            <a:fillRect/>
          </a:stretch>
        </p:blipFill>
        <p:spPr>
          <a:xfrm>
            <a:off x="2425700" y="3423444"/>
            <a:ext cx="7340600" cy="1155700"/>
          </a:xfrm>
        </p:spPr>
      </p:pic>
    </p:spTree>
    <p:extLst>
      <p:ext uri="{BB962C8B-B14F-4D97-AF65-F5344CB8AC3E}">
        <p14:creationId xmlns:p14="http://schemas.microsoft.com/office/powerpoint/2010/main" val="266716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4DD7-7CC5-B647-AEA0-490D99DA2719}"/>
              </a:ext>
            </a:extLst>
          </p:cNvPr>
          <p:cNvSpPr>
            <a:spLocks noGrp="1"/>
          </p:cNvSpPr>
          <p:nvPr>
            <p:ph type="title"/>
          </p:nvPr>
        </p:nvSpPr>
        <p:spPr/>
        <p:txBody>
          <a:bodyPr>
            <a:normAutofit/>
          </a:bodyPr>
          <a:lstStyle/>
          <a:p>
            <a:r>
              <a:rPr lang="en-US" dirty="0"/>
              <a:t>RCI: Reliable Change Index</a:t>
            </a:r>
            <a:br>
              <a:rPr lang="en-US" dirty="0"/>
            </a:br>
            <a:r>
              <a:rPr lang="en-US" sz="2400" dirty="0"/>
              <a:t>Worked example for Hamilton Depression Scale</a:t>
            </a:r>
            <a:endParaRPr lang="en-US" dirty="0"/>
          </a:p>
        </p:txBody>
      </p:sp>
      <p:pic>
        <p:nvPicPr>
          <p:cNvPr id="5" name="Content Placeholder 4">
            <a:extLst>
              <a:ext uri="{FF2B5EF4-FFF2-40B4-BE49-F238E27FC236}">
                <a16:creationId xmlns:a16="http://schemas.microsoft.com/office/drawing/2014/main" id="{55C8A32D-D7D7-E74B-8578-C7B0324120D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736635" y="3423444"/>
            <a:ext cx="6718730" cy="1155700"/>
          </a:xfr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82E3924-E0D1-6849-8DAA-BED6438380DF}"/>
                  </a:ext>
                </a:extLst>
              </p14:cNvPr>
              <p14:cNvContentPartPr/>
              <p14:nvPr/>
            </p14:nvContentPartPr>
            <p14:xfrm>
              <a:off x="4793143" y="3414960"/>
              <a:ext cx="765360" cy="1052280"/>
            </p14:xfrm>
          </p:contentPart>
        </mc:Choice>
        <mc:Fallback xmlns="">
          <p:pic>
            <p:nvPicPr>
              <p:cNvPr id="3" name="Ink 2">
                <a:extLst>
                  <a:ext uri="{FF2B5EF4-FFF2-40B4-BE49-F238E27FC236}">
                    <a16:creationId xmlns:a16="http://schemas.microsoft.com/office/drawing/2014/main" id="{882E3924-E0D1-6849-8DAA-BED6438380DF}"/>
                  </a:ext>
                </a:extLst>
              </p:cNvPr>
              <p:cNvPicPr/>
              <p:nvPr/>
            </p:nvPicPr>
            <p:blipFill>
              <a:blip r:embed="rId5"/>
              <a:stretch>
                <a:fillRect/>
              </a:stretch>
            </p:blipFill>
            <p:spPr>
              <a:xfrm>
                <a:off x="4757503" y="3379320"/>
                <a:ext cx="837000" cy="112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6B7C33C-D06B-8C4F-8B79-19D01C00E3E9}"/>
                  </a:ext>
                </a:extLst>
              </p14:cNvPr>
              <p14:cNvContentPartPr/>
              <p14:nvPr/>
            </p14:nvContentPartPr>
            <p14:xfrm>
              <a:off x="7483783" y="3457440"/>
              <a:ext cx="776520" cy="874800"/>
            </p14:xfrm>
          </p:contentPart>
        </mc:Choice>
        <mc:Fallback xmlns="">
          <p:pic>
            <p:nvPicPr>
              <p:cNvPr id="4" name="Ink 3">
                <a:extLst>
                  <a:ext uri="{FF2B5EF4-FFF2-40B4-BE49-F238E27FC236}">
                    <a16:creationId xmlns:a16="http://schemas.microsoft.com/office/drawing/2014/main" id="{16B7C33C-D06B-8C4F-8B79-19D01C00E3E9}"/>
                  </a:ext>
                </a:extLst>
              </p:cNvPr>
              <p:cNvPicPr/>
              <p:nvPr/>
            </p:nvPicPr>
            <p:blipFill>
              <a:blip r:embed="rId7"/>
              <a:stretch>
                <a:fillRect/>
              </a:stretch>
            </p:blipFill>
            <p:spPr>
              <a:xfrm>
                <a:off x="7448143" y="3421440"/>
                <a:ext cx="848160" cy="946440"/>
              </a:xfrm>
              <a:prstGeom prst="rect">
                <a:avLst/>
              </a:prstGeom>
            </p:spPr>
          </p:pic>
        </mc:Fallback>
      </mc:AlternateContent>
      <p:sp>
        <p:nvSpPr>
          <p:cNvPr id="6" name="TextBox 5">
            <a:extLst>
              <a:ext uri="{FF2B5EF4-FFF2-40B4-BE49-F238E27FC236}">
                <a16:creationId xmlns:a16="http://schemas.microsoft.com/office/drawing/2014/main" id="{EBFE7931-CC8D-A94B-B6D9-0963406EED09}"/>
              </a:ext>
            </a:extLst>
          </p:cNvPr>
          <p:cNvSpPr txBox="1"/>
          <p:nvPr/>
        </p:nvSpPr>
        <p:spPr>
          <a:xfrm>
            <a:off x="4026291" y="2856720"/>
            <a:ext cx="2299063" cy="369332"/>
          </a:xfrm>
          <a:prstGeom prst="rect">
            <a:avLst/>
          </a:prstGeom>
          <a:noFill/>
        </p:spPr>
        <p:txBody>
          <a:bodyPr wrap="square" rtlCol="0">
            <a:spAutoFit/>
          </a:bodyPr>
          <a:lstStyle/>
          <a:p>
            <a:r>
              <a:rPr lang="en-US" dirty="0"/>
              <a:t>SD of HRSD at baseline</a:t>
            </a:r>
          </a:p>
        </p:txBody>
      </p:sp>
      <p:sp>
        <p:nvSpPr>
          <p:cNvPr id="7" name="TextBox 6">
            <a:extLst>
              <a:ext uri="{FF2B5EF4-FFF2-40B4-BE49-F238E27FC236}">
                <a16:creationId xmlns:a16="http://schemas.microsoft.com/office/drawing/2014/main" id="{B37A15D6-7A63-7341-AF30-D0D8A2DEE270}"/>
              </a:ext>
            </a:extLst>
          </p:cNvPr>
          <p:cNvSpPr txBox="1"/>
          <p:nvPr/>
        </p:nvSpPr>
        <p:spPr>
          <a:xfrm>
            <a:off x="7198422" y="2852448"/>
            <a:ext cx="2299063" cy="646331"/>
          </a:xfrm>
          <a:prstGeom prst="rect">
            <a:avLst/>
          </a:prstGeom>
          <a:noFill/>
        </p:spPr>
        <p:txBody>
          <a:bodyPr wrap="square" rtlCol="0">
            <a:spAutoFit/>
          </a:bodyPr>
          <a:lstStyle/>
          <a:p>
            <a:r>
              <a:rPr lang="en-US" dirty="0"/>
              <a:t>Test-retest reliability (correlation) of HRSD</a:t>
            </a:r>
          </a:p>
        </p:txBody>
      </p:sp>
    </p:spTree>
    <p:extLst>
      <p:ext uri="{BB962C8B-B14F-4D97-AF65-F5344CB8AC3E}">
        <p14:creationId xmlns:p14="http://schemas.microsoft.com/office/powerpoint/2010/main" val="172782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drawProgress</p:attrName>
                                        </p:attrNameLst>
                                      </p:cBhvr>
                                      <p:tavLst>
                                        <p:tav tm="0">
                                          <p:val>
                                            <p:fltVal val="0"/>
                                          </p:val>
                                        </p:tav>
                                        <p:tav tm="100000">
                                          <p:val>
                                            <p:fltVal val="1"/>
                                          </p:val>
                                        </p:tav>
                                      </p:tavLst>
                                    </p:anim>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E42AB-4487-1643-8866-AF25B18B69E8}"/>
              </a:ext>
            </a:extLst>
          </p:cNvPr>
          <p:cNvSpPr>
            <a:spLocks noGrp="1"/>
          </p:cNvSpPr>
          <p:nvPr>
            <p:ph idx="4294967295"/>
          </p:nvPr>
        </p:nvSpPr>
        <p:spPr>
          <a:xfrm>
            <a:off x="395416" y="2233398"/>
            <a:ext cx="10515600" cy="4351338"/>
          </a:xfrm>
        </p:spPr>
        <p:txBody>
          <a:bodyPr>
            <a:normAutofit/>
          </a:bodyPr>
          <a:lstStyle/>
          <a:p>
            <a:pPr marL="0" indent="0">
              <a:buNone/>
            </a:pPr>
            <a:r>
              <a:rPr lang="en-GB" sz="5400" dirty="0"/>
              <a:t>For the reader to appreciate the magnitude or importance of a study’s findings, it is almost always necessary to include some measure of effect size in the Results section” </a:t>
            </a:r>
            <a:r>
              <a:rPr lang="en-GB" sz="3600" dirty="0"/>
              <a:t>(APA, 2016, p. 3). </a:t>
            </a:r>
            <a:endParaRPr lang="en-GB" sz="5400" dirty="0"/>
          </a:p>
          <a:p>
            <a:endParaRPr lang="en-US" sz="5400" dirty="0"/>
          </a:p>
        </p:txBody>
      </p:sp>
      <p:pic>
        <p:nvPicPr>
          <p:cNvPr id="4" name="Picture 3">
            <a:extLst>
              <a:ext uri="{FF2B5EF4-FFF2-40B4-BE49-F238E27FC236}">
                <a16:creationId xmlns:a16="http://schemas.microsoft.com/office/drawing/2014/main" id="{A67F0D7B-48A2-6F49-BA11-1470F9F5518D}"/>
              </a:ext>
            </a:extLst>
          </p:cNvPr>
          <p:cNvPicPr>
            <a:picLocks noChangeAspect="1"/>
          </p:cNvPicPr>
          <p:nvPr/>
        </p:nvPicPr>
        <p:blipFill>
          <a:blip r:embed="rId2"/>
          <a:stretch>
            <a:fillRect/>
          </a:stretch>
        </p:blipFill>
        <p:spPr>
          <a:xfrm>
            <a:off x="9799766" y="273264"/>
            <a:ext cx="2222500" cy="2222500"/>
          </a:xfrm>
          <a:prstGeom prst="rect">
            <a:avLst/>
          </a:prstGeom>
        </p:spPr>
      </p:pic>
    </p:spTree>
    <p:extLst>
      <p:ext uri="{BB962C8B-B14F-4D97-AF65-F5344CB8AC3E}">
        <p14:creationId xmlns:p14="http://schemas.microsoft.com/office/powerpoint/2010/main" val="246077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AA8F-49AA-544D-9CAF-2DFE892599E2}"/>
              </a:ext>
            </a:extLst>
          </p:cNvPr>
          <p:cNvSpPr>
            <a:spLocks noGrp="1"/>
          </p:cNvSpPr>
          <p:nvPr>
            <p:ph type="title"/>
          </p:nvPr>
        </p:nvSpPr>
        <p:spPr/>
        <p:txBody>
          <a:bodyPr/>
          <a:lstStyle/>
          <a:p>
            <a:r>
              <a:rPr lang="en-US" dirty="0"/>
              <a:t>Summary of today</a:t>
            </a:r>
          </a:p>
        </p:txBody>
      </p:sp>
      <p:sp>
        <p:nvSpPr>
          <p:cNvPr id="3" name="Content Placeholder 2">
            <a:extLst>
              <a:ext uri="{FF2B5EF4-FFF2-40B4-BE49-F238E27FC236}">
                <a16:creationId xmlns:a16="http://schemas.microsoft.com/office/drawing/2014/main" id="{93A08A44-DD3E-5843-990C-15523A3D5CDA}"/>
              </a:ext>
            </a:extLst>
          </p:cNvPr>
          <p:cNvSpPr>
            <a:spLocks noGrp="1"/>
          </p:cNvSpPr>
          <p:nvPr>
            <p:ph idx="1"/>
          </p:nvPr>
        </p:nvSpPr>
        <p:spPr/>
        <p:txBody>
          <a:bodyPr>
            <a:normAutofit fontScale="85000" lnSpcReduction="20000"/>
          </a:bodyPr>
          <a:lstStyle/>
          <a:p>
            <a:r>
              <a:rPr lang="en-US" dirty="0"/>
              <a:t>Effect size measures are important</a:t>
            </a:r>
          </a:p>
          <a:p>
            <a:pPr lvl="1"/>
            <a:r>
              <a:rPr lang="en-US" dirty="0" err="1"/>
              <a:t>Contextualise</a:t>
            </a:r>
            <a:r>
              <a:rPr lang="en-US" dirty="0"/>
              <a:t> results</a:t>
            </a:r>
          </a:p>
          <a:p>
            <a:pPr lvl="1"/>
            <a:r>
              <a:rPr lang="en-US" dirty="0"/>
              <a:t>Avoid “star-blindness”, especially in non-applied work</a:t>
            </a:r>
          </a:p>
          <a:p>
            <a:pPr lvl="1"/>
            <a:r>
              <a:rPr lang="en-US" dirty="0"/>
              <a:t>Plotting effect sizes is especially powerful</a:t>
            </a:r>
          </a:p>
          <a:p>
            <a:pPr lvl="1"/>
            <a:endParaRPr lang="en-US" dirty="0"/>
          </a:p>
          <a:p>
            <a:r>
              <a:rPr lang="en-US" dirty="0" err="1"/>
              <a:t>Standardised</a:t>
            </a:r>
            <a:r>
              <a:rPr lang="en-US" dirty="0"/>
              <a:t> measures can be useful </a:t>
            </a:r>
          </a:p>
          <a:p>
            <a:pPr lvl="1"/>
            <a:r>
              <a:rPr lang="en-US" dirty="0"/>
              <a:t>Comparison between studies/domains (can convert between units)</a:t>
            </a:r>
          </a:p>
          <a:p>
            <a:pPr lvl="1"/>
            <a:r>
              <a:rPr lang="en-US" dirty="0"/>
              <a:t>But sensitive to variation</a:t>
            </a:r>
          </a:p>
          <a:p>
            <a:pPr lvl="1"/>
            <a:endParaRPr lang="en-US" dirty="0"/>
          </a:p>
          <a:p>
            <a:r>
              <a:rPr lang="en-US" dirty="0"/>
              <a:t>Natural units can be clearer</a:t>
            </a:r>
          </a:p>
          <a:p>
            <a:pPr lvl="1"/>
            <a:r>
              <a:rPr lang="en-US" dirty="0"/>
              <a:t>Especially in applied work, report both</a:t>
            </a:r>
          </a:p>
          <a:p>
            <a:pPr lvl="1"/>
            <a:r>
              <a:rPr lang="en-US" dirty="0"/>
              <a:t>Think about range of prognosis for patients, not p values</a:t>
            </a:r>
          </a:p>
          <a:p>
            <a:pPr lvl="1"/>
            <a:endParaRPr lang="en-US" dirty="0"/>
          </a:p>
          <a:p>
            <a:r>
              <a:rPr lang="en-US" dirty="0"/>
              <a:t>Reliable/clinically meaningful change + NNT  also useful </a:t>
            </a:r>
          </a:p>
        </p:txBody>
      </p:sp>
    </p:spTree>
    <p:extLst>
      <p:ext uri="{BB962C8B-B14F-4D97-AF65-F5344CB8AC3E}">
        <p14:creationId xmlns:p14="http://schemas.microsoft.com/office/powerpoint/2010/main" val="3404164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F284-CF6A-F549-99F1-DF27BE348F94}"/>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5895FEF2-232A-F848-80C5-D94A277A3318}"/>
              </a:ext>
            </a:extLst>
          </p:cNvPr>
          <p:cNvSpPr>
            <a:spLocks noGrp="1"/>
          </p:cNvSpPr>
          <p:nvPr>
            <p:ph idx="1"/>
          </p:nvPr>
        </p:nvSpPr>
        <p:spPr>
          <a:xfrm>
            <a:off x="838199" y="1825625"/>
            <a:ext cx="10813869" cy="4771118"/>
          </a:xfrm>
        </p:spPr>
        <p:txBody>
          <a:bodyPr>
            <a:normAutofit fontScale="92500" lnSpcReduction="10000"/>
          </a:bodyPr>
          <a:lstStyle/>
          <a:p>
            <a:pPr marL="0" indent="0">
              <a:buNone/>
            </a:pPr>
            <a:r>
              <a:rPr lang="en-GB" dirty="0"/>
              <a:t>“Replicate the statistical analysis using methods </a:t>
            </a:r>
            <a:r>
              <a:rPr lang="en-GB" b="1" dirty="0"/>
              <a:t>which are appropriate to the data.</a:t>
            </a:r>
            <a:r>
              <a:rPr lang="en-GB" dirty="0"/>
              <a:t>”</a:t>
            </a:r>
          </a:p>
          <a:p>
            <a:pPr marL="0" indent="0">
              <a:buNone/>
            </a:pPr>
            <a:r>
              <a:rPr lang="en-GB" dirty="0"/>
              <a:t>“Compare/contrast your results with the published manuscript as appropriate. ”</a:t>
            </a:r>
          </a:p>
          <a:p>
            <a:pPr marL="0" indent="0">
              <a:buNone/>
            </a:pPr>
            <a:r>
              <a:rPr lang="en-GB" dirty="0"/>
              <a:t>“Discuss the extent to which the concept of ‘researcher degrees of freedom’ (Simmons et al 2011; Gelman and </a:t>
            </a:r>
            <a:r>
              <a:rPr lang="en-GB" dirty="0" err="1"/>
              <a:t>Loken</a:t>
            </a:r>
            <a:r>
              <a:rPr lang="en-GB" dirty="0"/>
              <a:t> 2013) should influence our understanding of your chosen study.”</a:t>
            </a:r>
          </a:p>
          <a:p>
            <a:pPr marL="0" indent="0">
              <a:buNone/>
            </a:pPr>
            <a:r>
              <a:rPr lang="en-GB" dirty="0"/>
              <a:t>“You do not need to use the </a:t>
            </a:r>
            <a:r>
              <a:rPr lang="en-GB" i="1" dirty="0"/>
              <a:t>exact</a:t>
            </a:r>
            <a:r>
              <a:rPr lang="en-GB" dirty="0"/>
              <a:t> method used in the original paper in all cases; the point of the exercise is to apply methods we have learned in an appropriate way. For example, you may wish to apply Bayesian techniques to a dataset previously analysed with frequentist methods; </a:t>
            </a:r>
            <a:r>
              <a:rPr lang="en-GB" b="1" dirty="0"/>
              <a:t>this would provide additional opportunity to demonstrate understanding of the material and appropriate application of techniques</a:t>
            </a:r>
            <a:r>
              <a:rPr lang="en-GB" dirty="0"/>
              <a:t>.”</a:t>
            </a:r>
          </a:p>
          <a:p>
            <a:pPr marL="0" indent="0">
              <a:buNone/>
            </a:pPr>
            <a:endParaRPr lang="en-US" dirty="0"/>
          </a:p>
        </p:txBody>
      </p:sp>
    </p:spTree>
    <p:extLst>
      <p:ext uri="{BB962C8B-B14F-4D97-AF65-F5344CB8AC3E}">
        <p14:creationId xmlns:p14="http://schemas.microsoft.com/office/powerpoint/2010/main" val="71226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2799-7100-FE47-9252-F0CC0E359E1D}"/>
              </a:ext>
            </a:extLst>
          </p:cNvPr>
          <p:cNvSpPr>
            <a:spLocks noGrp="1"/>
          </p:cNvSpPr>
          <p:nvPr>
            <p:ph type="title"/>
          </p:nvPr>
        </p:nvSpPr>
        <p:spPr/>
        <p:txBody>
          <a:bodyPr/>
          <a:lstStyle/>
          <a:p>
            <a:r>
              <a:rPr lang="en-US" dirty="0"/>
              <a:t>What is expected</a:t>
            </a:r>
          </a:p>
        </p:txBody>
      </p:sp>
      <p:sp>
        <p:nvSpPr>
          <p:cNvPr id="3" name="Content Placeholder 2">
            <a:extLst>
              <a:ext uri="{FF2B5EF4-FFF2-40B4-BE49-F238E27FC236}">
                <a16:creationId xmlns:a16="http://schemas.microsoft.com/office/drawing/2014/main" id="{9BB21AC1-B678-0046-9920-882247729325}"/>
              </a:ext>
            </a:extLst>
          </p:cNvPr>
          <p:cNvSpPr>
            <a:spLocks noGrp="1"/>
          </p:cNvSpPr>
          <p:nvPr>
            <p:ph idx="1"/>
          </p:nvPr>
        </p:nvSpPr>
        <p:spPr/>
        <p:txBody>
          <a:bodyPr/>
          <a:lstStyle/>
          <a:p>
            <a:r>
              <a:rPr lang="en-US" dirty="0"/>
              <a:t>Replicate the paper exactly, as best you can. </a:t>
            </a:r>
          </a:p>
          <a:p>
            <a:r>
              <a:rPr lang="en-US" dirty="0"/>
              <a:t>Apply techniques from the course appropriately to make sense of the data as best you can. </a:t>
            </a:r>
          </a:p>
          <a:p>
            <a:r>
              <a:rPr lang="en-US" dirty="0"/>
              <a:t>Sometimes this will mean reporting additional analyses, or sensitivity analyses. This will help with the question on researcher degrees of freedom.</a:t>
            </a:r>
          </a:p>
          <a:p>
            <a:endParaRPr lang="en-US" dirty="0"/>
          </a:p>
        </p:txBody>
      </p:sp>
    </p:spTree>
    <p:extLst>
      <p:ext uri="{BB962C8B-B14F-4D97-AF65-F5344CB8AC3E}">
        <p14:creationId xmlns:p14="http://schemas.microsoft.com/office/powerpoint/2010/main" val="269414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2BA8-DD15-BC4F-98EE-A3A7049AF89A}"/>
              </a:ext>
            </a:extLst>
          </p:cNvPr>
          <p:cNvSpPr>
            <a:spLocks noGrp="1"/>
          </p:cNvSpPr>
          <p:nvPr>
            <p:ph type="title"/>
          </p:nvPr>
        </p:nvSpPr>
        <p:spPr/>
        <p:txBody>
          <a:bodyPr/>
          <a:lstStyle/>
          <a:p>
            <a:r>
              <a:rPr lang="en-US" dirty="0"/>
              <a:t>SEEC Level 7 Attributes</a:t>
            </a:r>
          </a:p>
        </p:txBody>
      </p:sp>
      <p:pic>
        <p:nvPicPr>
          <p:cNvPr id="5" name="Content Placeholder 4" descr="A screenshot of a cell phone&#10;&#10;Description automatically generated">
            <a:extLst>
              <a:ext uri="{FF2B5EF4-FFF2-40B4-BE49-F238E27FC236}">
                <a16:creationId xmlns:a16="http://schemas.microsoft.com/office/drawing/2014/main" id="{64350134-18B8-7E45-80B0-D95C095933D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00082" y="4456673"/>
            <a:ext cx="10515600" cy="2276344"/>
          </a:xfrm>
        </p:spPr>
      </p:pic>
      <p:pic>
        <p:nvPicPr>
          <p:cNvPr id="7" name="Picture 6">
            <a:extLst>
              <a:ext uri="{FF2B5EF4-FFF2-40B4-BE49-F238E27FC236}">
                <a16:creationId xmlns:a16="http://schemas.microsoft.com/office/drawing/2014/main" id="{38A5D8CD-F839-A44B-88A9-61E516A4AC7C}"/>
              </a:ext>
            </a:extLst>
          </p:cNvPr>
          <p:cNvPicPr>
            <a:picLocks noChangeAspect="1"/>
          </p:cNvPicPr>
          <p:nvPr/>
        </p:nvPicPr>
        <p:blipFill>
          <a:blip r:embed="rId3"/>
          <a:stretch>
            <a:fillRect/>
          </a:stretch>
        </p:blipFill>
        <p:spPr>
          <a:xfrm>
            <a:off x="330200" y="2863122"/>
            <a:ext cx="11861800" cy="1422400"/>
          </a:xfrm>
          <a:prstGeom prst="rect">
            <a:avLst/>
          </a:prstGeom>
        </p:spPr>
      </p:pic>
      <p:pic>
        <p:nvPicPr>
          <p:cNvPr id="9" name="Picture 8">
            <a:extLst>
              <a:ext uri="{FF2B5EF4-FFF2-40B4-BE49-F238E27FC236}">
                <a16:creationId xmlns:a16="http://schemas.microsoft.com/office/drawing/2014/main" id="{37D3C0A6-7371-844D-A9DB-B6FF34829E2E}"/>
              </a:ext>
            </a:extLst>
          </p:cNvPr>
          <p:cNvPicPr>
            <a:picLocks noChangeAspect="1"/>
          </p:cNvPicPr>
          <p:nvPr/>
        </p:nvPicPr>
        <p:blipFill>
          <a:blip r:embed="rId4"/>
          <a:stretch>
            <a:fillRect/>
          </a:stretch>
        </p:blipFill>
        <p:spPr>
          <a:xfrm>
            <a:off x="300082" y="1688671"/>
            <a:ext cx="12166600" cy="1003300"/>
          </a:xfrm>
          <a:prstGeom prst="rect">
            <a:avLst/>
          </a:prstGeom>
        </p:spPr>
      </p:pic>
      <p:sp>
        <p:nvSpPr>
          <p:cNvPr id="10" name="Rectangle 9">
            <a:extLst>
              <a:ext uri="{FF2B5EF4-FFF2-40B4-BE49-F238E27FC236}">
                <a16:creationId xmlns:a16="http://schemas.microsoft.com/office/drawing/2014/main" id="{FD643700-E510-C847-82EA-1BE3874984DF}"/>
              </a:ext>
            </a:extLst>
          </p:cNvPr>
          <p:cNvSpPr/>
          <p:nvPr/>
        </p:nvSpPr>
        <p:spPr>
          <a:xfrm>
            <a:off x="330201" y="57402"/>
            <a:ext cx="11861800" cy="369332"/>
          </a:xfrm>
          <a:prstGeom prst="rect">
            <a:avLst/>
          </a:prstGeom>
        </p:spPr>
        <p:txBody>
          <a:bodyPr wrap="square">
            <a:spAutoFit/>
          </a:bodyPr>
          <a:lstStyle/>
          <a:p>
            <a:r>
              <a:rPr lang="en-US" dirty="0"/>
              <a:t>http://</a:t>
            </a:r>
            <a:r>
              <a:rPr lang="en-US" dirty="0" err="1"/>
              <a:t>www.seec.org.uk</a:t>
            </a:r>
            <a:r>
              <a:rPr lang="en-US" dirty="0"/>
              <a:t>/wp-content/uploads/2016/08/SEEC-descriptors-Dec10.pdf</a:t>
            </a:r>
          </a:p>
        </p:txBody>
      </p:sp>
    </p:spTree>
    <p:extLst>
      <p:ext uri="{BB962C8B-B14F-4D97-AF65-F5344CB8AC3E}">
        <p14:creationId xmlns:p14="http://schemas.microsoft.com/office/powerpoint/2010/main" val="173027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4A5B-0E7D-B646-B9F9-00638898D27E}"/>
              </a:ext>
            </a:extLst>
          </p:cNvPr>
          <p:cNvSpPr>
            <a:spLocks noGrp="1"/>
          </p:cNvSpPr>
          <p:nvPr>
            <p:ph type="title"/>
          </p:nvPr>
        </p:nvSpPr>
        <p:spPr/>
        <p:txBody>
          <a:bodyPr/>
          <a:lstStyle/>
          <a:p>
            <a:r>
              <a:rPr lang="en-US" dirty="0"/>
              <a:t>Housekeeping	</a:t>
            </a:r>
          </a:p>
        </p:txBody>
      </p:sp>
      <p:sp>
        <p:nvSpPr>
          <p:cNvPr id="3" name="Content Placeholder 2">
            <a:extLst>
              <a:ext uri="{FF2B5EF4-FFF2-40B4-BE49-F238E27FC236}">
                <a16:creationId xmlns:a16="http://schemas.microsoft.com/office/drawing/2014/main" id="{E072A820-28B6-0D44-ACEC-970D90D666F6}"/>
              </a:ext>
            </a:extLst>
          </p:cNvPr>
          <p:cNvSpPr>
            <a:spLocks noGrp="1"/>
          </p:cNvSpPr>
          <p:nvPr>
            <p:ph idx="1"/>
          </p:nvPr>
        </p:nvSpPr>
        <p:spPr/>
        <p:txBody>
          <a:bodyPr>
            <a:normAutofit fontScale="92500" lnSpcReduction="20000"/>
          </a:bodyPr>
          <a:lstStyle/>
          <a:p>
            <a:r>
              <a:rPr lang="en-US" dirty="0"/>
              <a:t>Final session on 21</a:t>
            </a:r>
            <a:r>
              <a:rPr lang="en-US" baseline="30000" dirty="0"/>
              <a:t>st</a:t>
            </a:r>
            <a:r>
              <a:rPr lang="en-US" dirty="0"/>
              <a:t> April (same Zoom link)</a:t>
            </a:r>
          </a:p>
          <a:p>
            <a:r>
              <a:rPr lang="en-US" dirty="0"/>
              <a:t>Assessment dates on DLE</a:t>
            </a:r>
          </a:p>
          <a:p>
            <a:r>
              <a:rPr lang="en-US" dirty="0"/>
              <a:t>Office hours at 1pm Tu, Th.</a:t>
            </a:r>
          </a:p>
          <a:p>
            <a:pPr lvl="1"/>
            <a:r>
              <a:rPr lang="en-US" dirty="0"/>
              <a:t>Let me know in advance if possible</a:t>
            </a:r>
          </a:p>
          <a:p>
            <a:pPr lvl="1"/>
            <a:r>
              <a:rPr lang="en-US" dirty="0"/>
              <a:t>Zoom link for office hours: </a:t>
            </a:r>
            <a:r>
              <a:rPr lang="en-GB" dirty="0">
                <a:hlinkClick r:id="rId3"/>
              </a:rPr>
              <a:t>https://plymouth.zoom.us/j/9101503592</a:t>
            </a:r>
            <a:endParaRPr lang="en-GB" dirty="0"/>
          </a:p>
          <a:p>
            <a:pPr lvl="1"/>
            <a:endParaRPr lang="en-GB" dirty="0"/>
          </a:p>
          <a:p>
            <a:pPr lvl="1"/>
            <a:endParaRPr lang="en-GB" dirty="0"/>
          </a:p>
          <a:p>
            <a:pPr marL="0" indent="0">
              <a:buNone/>
            </a:pPr>
            <a:r>
              <a:rPr lang="en-GB" dirty="0"/>
              <a:t>Next:</a:t>
            </a:r>
          </a:p>
          <a:p>
            <a:pPr marL="0" indent="0">
              <a:buNone/>
            </a:pPr>
            <a:r>
              <a:rPr lang="en-GB" dirty="0">
                <a:hlinkClick r:id="rId4"/>
              </a:rPr>
              <a:t>https://benwhalley.github.io/datafluency/session-4-effect-sizes-and-discrepancies.html</a:t>
            </a:r>
            <a:r>
              <a:rPr lang="en-GB" dirty="0"/>
              <a:t>		</a:t>
            </a:r>
          </a:p>
          <a:p>
            <a:pPr marL="0" indent="0">
              <a:buNone/>
            </a:pPr>
            <a:endParaRPr lang="en-GB" dirty="0"/>
          </a:p>
          <a:p>
            <a:pPr marL="0" indent="0">
              <a:buNone/>
            </a:pPr>
            <a:r>
              <a:rPr lang="en-GB" dirty="0"/>
              <a:t>Code review</a:t>
            </a:r>
          </a:p>
          <a:p>
            <a:pPr lvl="1"/>
            <a:endParaRPr lang="en-GB" dirty="0"/>
          </a:p>
        </p:txBody>
      </p:sp>
    </p:spTree>
    <p:extLst>
      <p:ext uri="{BB962C8B-B14F-4D97-AF65-F5344CB8AC3E}">
        <p14:creationId xmlns:p14="http://schemas.microsoft.com/office/powerpoint/2010/main" val="1658015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7E46-8E91-0A40-B9A2-8C0FA4FE0844}"/>
              </a:ext>
            </a:extLst>
          </p:cNvPr>
          <p:cNvSpPr>
            <a:spLocks noGrp="1"/>
          </p:cNvSpPr>
          <p:nvPr>
            <p:ph type="title"/>
          </p:nvPr>
        </p:nvSpPr>
        <p:spPr/>
        <p:txBody>
          <a:bodyPr/>
          <a:lstStyle/>
          <a:p>
            <a:r>
              <a:rPr lang="en-US" dirty="0" err="1"/>
              <a:t>Standardised</a:t>
            </a:r>
            <a:r>
              <a:rPr lang="en-US" dirty="0"/>
              <a:t> effect size measures</a:t>
            </a:r>
          </a:p>
        </p:txBody>
      </p:sp>
      <p:sp>
        <p:nvSpPr>
          <p:cNvPr id="10" name="Content Placeholder 9">
            <a:extLst>
              <a:ext uri="{FF2B5EF4-FFF2-40B4-BE49-F238E27FC236}">
                <a16:creationId xmlns:a16="http://schemas.microsoft.com/office/drawing/2014/main" id="{FB695219-0399-0F41-8BDA-A2BC0A017DC5}"/>
              </a:ext>
            </a:extLst>
          </p:cNvPr>
          <p:cNvSpPr>
            <a:spLocks noGrp="1"/>
          </p:cNvSpPr>
          <p:nvPr>
            <p:ph idx="1"/>
          </p:nvPr>
        </p:nvSpPr>
        <p:spPr/>
        <p:txBody>
          <a:bodyPr>
            <a:normAutofit lnSpcReduction="10000"/>
          </a:bodyPr>
          <a:lstStyle/>
          <a:p>
            <a:r>
              <a:rPr lang="en-US" dirty="0"/>
              <a:t>We want a way of comparing how large an effect is between studies.</a:t>
            </a:r>
          </a:p>
          <a:p>
            <a:r>
              <a:rPr lang="en-US" dirty="0"/>
              <a:t>Different measures</a:t>
            </a:r>
          </a:p>
          <a:p>
            <a:r>
              <a:rPr lang="en-US" dirty="0"/>
              <a:t>Different interventions, settings </a:t>
            </a:r>
            <a:r>
              <a:rPr lang="en-US" dirty="0" err="1"/>
              <a:t>etc</a:t>
            </a:r>
            <a:r>
              <a:rPr lang="en-US" dirty="0"/>
              <a:t>…</a:t>
            </a:r>
          </a:p>
          <a:p>
            <a:r>
              <a:rPr lang="en-US" dirty="0"/>
              <a:t>Comparison between studies in meta analysis</a:t>
            </a:r>
          </a:p>
          <a:p>
            <a:endParaRPr lang="en-US" dirty="0"/>
          </a:p>
          <a:p>
            <a:pPr marL="0" indent="0">
              <a:buNone/>
            </a:pPr>
            <a:r>
              <a:rPr lang="en-US" dirty="0"/>
              <a:t>Three types:</a:t>
            </a:r>
          </a:p>
          <a:p>
            <a:pPr marL="0" indent="0">
              <a:buNone/>
            </a:pPr>
            <a:r>
              <a:rPr lang="en-US" dirty="0"/>
              <a:t>	- relationships</a:t>
            </a:r>
          </a:p>
          <a:p>
            <a:pPr marL="0" indent="0">
              <a:buNone/>
            </a:pPr>
            <a:r>
              <a:rPr lang="en-US" dirty="0"/>
              <a:t>	- differences</a:t>
            </a:r>
          </a:p>
          <a:p>
            <a:pPr marL="0" indent="0">
              <a:buNone/>
            </a:pPr>
            <a:r>
              <a:rPr lang="en-US" dirty="0"/>
              <a:t>	- variance explained</a:t>
            </a:r>
          </a:p>
          <a:p>
            <a:endParaRPr lang="en-US" dirty="0"/>
          </a:p>
          <a:p>
            <a:endParaRPr lang="en-US" dirty="0"/>
          </a:p>
          <a:p>
            <a:endParaRPr lang="en-US" dirty="0"/>
          </a:p>
        </p:txBody>
      </p:sp>
    </p:spTree>
    <p:extLst>
      <p:ext uri="{BB962C8B-B14F-4D97-AF65-F5344CB8AC3E}">
        <p14:creationId xmlns:p14="http://schemas.microsoft.com/office/powerpoint/2010/main" val="33358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EDCFA-B56C-9749-A353-0AD2C2F3076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50211" y="0"/>
            <a:ext cx="10291578" cy="6857999"/>
          </a:xfrm>
          <a:prstGeom prst="rect">
            <a:avLst/>
          </a:prstGeom>
        </p:spPr>
      </p:pic>
    </p:spTree>
    <p:extLst>
      <p:ext uri="{BB962C8B-B14F-4D97-AF65-F5344CB8AC3E}">
        <p14:creationId xmlns:p14="http://schemas.microsoft.com/office/powerpoint/2010/main" val="319027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2E666-FB88-0C4A-B145-04193C2C1C0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50211" y="0"/>
            <a:ext cx="10291578" cy="6857999"/>
          </a:xfrm>
          <a:prstGeom prst="rect">
            <a:avLst/>
          </a:prstGeom>
        </p:spPr>
      </p:pic>
    </p:spTree>
    <p:extLst>
      <p:ext uri="{BB962C8B-B14F-4D97-AF65-F5344CB8AC3E}">
        <p14:creationId xmlns:p14="http://schemas.microsoft.com/office/powerpoint/2010/main" val="140952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D53C9DD-566E-6740-91FF-5EA8A05E78B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rcRect/>
          <a:stretch/>
        </p:blipFill>
        <p:spPr>
          <a:xfrm>
            <a:off x="470126" y="405990"/>
            <a:ext cx="9389994" cy="6257211"/>
          </a:xfrm>
          <a:prstGeom prst="rect">
            <a:avLst/>
          </a:prstGeom>
        </p:spPr>
      </p:pic>
      <p:pic>
        <p:nvPicPr>
          <p:cNvPr id="6" name="Picture 5">
            <a:extLst>
              <a:ext uri="{FF2B5EF4-FFF2-40B4-BE49-F238E27FC236}">
                <a16:creationId xmlns:a16="http://schemas.microsoft.com/office/drawing/2014/main" id="{BF3E5192-F9E4-B14D-89ED-BF3032B9343E}"/>
              </a:ext>
            </a:extLst>
          </p:cNvPr>
          <p:cNvPicPr>
            <a:picLocks noChangeAspect="1"/>
          </p:cNvPicPr>
          <p:nvPr/>
        </p:nvPicPr>
        <p:blipFill>
          <a:blip r:embed="rId4"/>
          <a:stretch>
            <a:fillRect/>
          </a:stretch>
        </p:blipFill>
        <p:spPr>
          <a:xfrm>
            <a:off x="5295900" y="-51210"/>
            <a:ext cx="6896100" cy="457200"/>
          </a:xfrm>
          <a:prstGeom prst="rect">
            <a:avLst/>
          </a:prstGeom>
        </p:spPr>
      </p:pic>
    </p:spTree>
    <p:extLst>
      <p:ext uri="{BB962C8B-B14F-4D97-AF65-F5344CB8AC3E}">
        <p14:creationId xmlns:p14="http://schemas.microsoft.com/office/powerpoint/2010/main" val="413999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D53C9DD-566E-6740-91FF-5EA8A05E78B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rcRect/>
          <a:stretch/>
        </p:blipFill>
        <p:spPr>
          <a:xfrm>
            <a:off x="470126" y="393633"/>
            <a:ext cx="9389993" cy="6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E5E05E9-5E28-0146-A954-68EFC5D4B427}"/>
                  </a:ext>
                </a:extLst>
              </p14:cNvPr>
              <p14:cNvContentPartPr/>
              <p14:nvPr/>
            </p14:nvContentPartPr>
            <p14:xfrm>
              <a:off x="1246174" y="6572452"/>
              <a:ext cx="8361720" cy="182880"/>
            </p14:xfrm>
          </p:contentPart>
        </mc:Choice>
        <mc:Fallback xmlns="">
          <p:pic>
            <p:nvPicPr>
              <p:cNvPr id="3" name="Ink 2">
                <a:extLst>
                  <a:ext uri="{FF2B5EF4-FFF2-40B4-BE49-F238E27FC236}">
                    <a16:creationId xmlns:a16="http://schemas.microsoft.com/office/drawing/2014/main" id="{2E5E05E9-5E28-0146-A954-68EFC5D4B427}"/>
                  </a:ext>
                </a:extLst>
              </p:cNvPr>
              <p:cNvPicPr/>
              <p:nvPr/>
            </p:nvPicPr>
            <p:blipFill>
              <a:blip r:embed="rId5"/>
              <a:stretch>
                <a:fillRect/>
              </a:stretch>
            </p:blipFill>
            <p:spPr>
              <a:xfrm>
                <a:off x="1210174" y="6536452"/>
                <a:ext cx="8433360" cy="254520"/>
              </a:xfrm>
              <a:prstGeom prst="rect">
                <a:avLst/>
              </a:prstGeom>
            </p:spPr>
          </p:pic>
        </mc:Fallback>
      </mc:AlternateContent>
    </p:spTree>
    <p:extLst>
      <p:ext uri="{BB962C8B-B14F-4D97-AF65-F5344CB8AC3E}">
        <p14:creationId xmlns:p14="http://schemas.microsoft.com/office/powerpoint/2010/main" val="407626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D53C9DD-566E-6740-91FF-5EA8A05E78B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rcRect/>
          <a:stretch/>
        </p:blipFill>
        <p:spPr>
          <a:xfrm>
            <a:off x="470126" y="223814"/>
            <a:ext cx="9389993" cy="6257210"/>
          </a:xfrm>
          <a:prstGeom prst="rect">
            <a:avLst/>
          </a:prstGeom>
        </p:spPr>
      </p:pic>
      <p:grpSp>
        <p:nvGrpSpPr>
          <p:cNvPr id="5" name="Group 4">
            <a:extLst>
              <a:ext uri="{FF2B5EF4-FFF2-40B4-BE49-F238E27FC236}">
                <a16:creationId xmlns:a16="http://schemas.microsoft.com/office/drawing/2014/main" id="{45902858-464C-BE48-9E7A-C39410ABCA77}"/>
              </a:ext>
            </a:extLst>
          </p:cNvPr>
          <p:cNvGrpSpPr/>
          <p:nvPr/>
        </p:nvGrpSpPr>
        <p:grpSpPr>
          <a:xfrm>
            <a:off x="697886" y="6435511"/>
            <a:ext cx="8685360" cy="326160"/>
            <a:chOff x="776263" y="6552720"/>
            <a:chExt cx="8685360" cy="3261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53BB3FC-117C-0041-818E-4E9AF4EBACD6}"/>
                    </a:ext>
                  </a:extLst>
                </p14:cNvPr>
                <p14:cNvContentPartPr/>
                <p14:nvPr/>
              </p14:nvContentPartPr>
              <p14:xfrm>
                <a:off x="776263" y="6552720"/>
                <a:ext cx="4365360" cy="105120"/>
              </p14:xfrm>
            </p:contentPart>
          </mc:Choice>
          <mc:Fallback xmlns="">
            <p:pic>
              <p:nvPicPr>
                <p:cNvPr id="2" name="Ink 1">
                  <a:extLst>
                    <a:ext uri="{FF2B5EF4-FFF2-40B4-BE49-F238E27FC236}">
                      <a16:creationId xmlns:a16="http://schemas.microsoft.com/office/drawing/2014/main" id="{653BB3FC-117C-0041-818E-4E9AF4EBACD6}"/>
                    </a:ext>
                  </a:extLst>
                </p:cNvPr>
                <p:cNvPicPr/>
                <p:nvPr/>
              </p:nvPicPr>
              <p:blipFill>
                <a:blip r:embed="rId5"/>
                <a:stretch>
                  <a:fillRect/>
                </a:stretch>
              </p:blipFill>
              <p:spPr>
                <a:xfrm>
                  <a:off x="740263" y="6516720"/>
                  <a:ext cx="44370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6ACDB98-6650-AC45-BF71-495902D9D961}"/>
                    </a:ext>
                  </a:extLst>
                </p14:cNvPr>
                <p14:cNvContentPartPr/>
                <p14:nvPr/>
              </p14:nvContentPartPr>
              <p14:xfrm>
                <a:off x="5465623" y="6674040"/>
                <a:ext cx="3996000" cy="204840"/>
              </p14:xfrm>
            </p:contentPart>
          </mc:Choice>
          <mc:Fallback xmlns="">
            <p:pic>
              <p:nvPicPr>
                <p:cNvPr id="3" name="Ink 2">
                  <a:extLst>
                    <a:ext uri="{FF2B5EF4-FFF2-40B4-BE49-F238E27FC236}">
                      <a16:creationId xmlns:a16="http://schemas.microsoft.com/office/drawing/2014/main" id="{86ACDB98-6650-AC45-BF71-495902D9D961}"/>
                    </a:ext>
                  </a:extLst>
                </p:cNvPr>
                <p:cNvPicPr/>
                <p:nvPr/>
              </p:nvPicPr>
              <p:blipFill>
                <a:blip r:embed="rId7"/>
                <a:stretch>
                  <a:fillRect/>
                </a:stretch>
              </p:blipFill>
              <p:spPr>
                <a:xfrm>
                  <a:off x="5429623" y="6638400"/>
                  <a:ext cx="4067640" cy="276480"/>
                </a:xfrm>
                <a:prstGeom prst="rect">
                  <a:avLst/>
                </a:prstGeom>
              </p:spPr>
            </p:pic>
          </mc:Fallback>
        </mc:AlternateContent>
      </p:grpSp>
    </p:spTree>
    <p:extLst>
      <p:ext uri="{BB962C8B-B14F-4D97-AF65-F5344CB8AC3E}">
        <p14:creationId xmlns:p14="http://schemas.microsoft.com/office/powerpoint/2010/main" val="8557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TotalTime>
  <Words>2295</Words>
  <Application>Microsoft Macintosh PowerPoint</Application>
  <PresentationFormat>Widescreen</PresentationFormat>
  <Paragraphs>283</Paragraphs>
  <Slides>34</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Andale Mono</vt:lpstr>
      <vt:lpstr>Arial</vt:lpstr>
      <vt:lpstr>Calibri</vt:lpstr>
      <vt:lpstr>Calibri Light</vt:lpstr>
      <vt:lpstr>Comic Sans MS</vt:lpstr>
      <vt:lpstr>SourceSansPro-It-Identity-H</vt:lpstr>
      <vt:lpstr>SourceSansPro-Regular-Identity-H</vt:lpstr>
      <vt:lpstr>Times</vt:lpstr>
      <vt:lpstr>Office Theme</vt:lpstr>
      <vt:lpstr>Real world analysis 4</vt:lpstr>
      <vt:lpstr>Today</vt:lpstr>
      <vt:lpstr>PowerPoint Presentation</vt:lpstr>
      <vt:lpstr>Standardised effect size measures</vt:lpstr>
      <vt:lpstr>PowerPoint Presentation</vt:lpstr>
      <vt:lpstr>PowerPoint Presentation</vt:lpstr>
      <vt:lpstr>PowerPoint Presentation</vt:lpstr>
      <vt:lpstr>PowerPoint Presentation</vt:lpstr>
      <vt:lpstr>PowerPoint Presentation</vt:lpstr>
      <vt:lpstr>Correlation</vt:lpstr>
      <vt:lpstr>PowerPoint Presentation</vt:lpstr>
      <vt:lpstr>PowerPoint Presentation</vt:lpstr>
      <vt:lpstr>Limitations</vt:lpstr>
      <vt:lpstr>Effect sizes for group differences</vt:lpstr>
      <vt:lpstr>PowerPoint Presentation</vt:lpstr>
      <vt:lpstr>Cohen’s D</vt:lpstr>
      <vt:lpstr>Interpreting Cohen’s D</vt:lpstr>
      <vt:lpstr>Cohen’s D in R</vt:lpstr>
      <vt:lpstr>PowerPoint Presentation</vt:lpstr>
      <vt:lpstr>Effect size by variance explained</vt:lpstr>
      <vt:lpstr>PowerPoint Presentation</vt:lpstr>
      <vt:lpstr>PowerPoint Presentation</vt:lpstr>
      <vt:lpstr>PowerPoint Presentation</vt:lpstr>
      <vt:lpstr>NNT: Number Needed to Treat</vt:lpstr>
      <vt:lpstr>Examples of NNTs</vt:lpstr>
      <vt:lpstr>Defining treatment success</vt:lpstr>
      <vt:lpstr>Clinically reliable change</vt:lpstr>
      <vt:lpstr>RCI: Reliable Change Index</vt:lpstr>
      <vt:lpstr>RCI: Reliable Change Index Worked example for Hamilton Depression Scale</vt:lpstr>
      <vt:lpstr>Summary of today</vt:lpstr>
      <vt:lpstr>Assessment</vt:lpstr>
      <vt:lpstr>What is expected</vt:lpstr>
      <vt:lpstr>SEEC Level 7 Attributes</vt:lpstr>
      <vt:lpstr>Housekeeping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world analysis 4</dc:title>
  <dc:creator>Ben Whalley</dc:creator>
  <cp:lastModifiedBy>Ben Whalley</cp:lastModifiedBy>
  <cp:revision>124</cp:revision>
  <dcterms:created xsi:type="dcterms:W3CDTF">2020-03-19T08:45:52Z</dcterms:created>
  <dcterms:modified xsi:type="dcterms:W3CDTF">2020-03-24T08:15:09Z</dcterms:modified>
</cp:coreProperties>
</file>